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6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</p:sldIdLst>
  <p:sldSz cx="12192000" cy="6858000"/>
  <p:notesSz cx="6858000" cy="9144000"/>
  <p:embeddedFontLst>
    <p:embeddedFont>
      <p:font typeface="DM Sans" panose="020F0502020204030204" pitchFamily="2" charset="0"/>
      <p:regular r:id="rId61"/>
      <p:bold r:id="rId62"/>
      <p:italic r:id="rId63"/>
      <p:boldItalic r:id="rId64"/>
    </p:embeddedFont>
    <p:embeddedFont>
      <p:font typeface="Merriweather" panose="00000500000000000000" pitchFamily="2" charset="0"/>
      <p:regular r:id="rId65"/>
      <p:bold r:id="rId66"/>
      <p:italic r:id="rId67"/>
      <p:boldItalic r:id="rId6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8F8CF49-FABE-4B7A-8AA2-6207A9B7E139}">
  <a:tblStyle styleId="{A8F8CF49-FABE-4B7A-8AA2-6207A9B7E139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tcBdr/>
        <a:fill>
          <a:solidFill>
            <a:srgbClr val="CFD7E7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FD7E7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1074" y="30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3.fntdata"/><Relationship Id="rId68" Type="http://schemas.openxmlformats.org/officeDocument/2006/relationships/font" Target="fonts/font8.fntdata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6.fntdata"/><Relationship Id="rId5" Type="http://schemas.openxmlformats.org/officeDocument/2006/relationships/slide" Target="slides/slide4.xml"/><Relationship Id="rId61" Type="http://schemas.openxmlformats.org/officeDocument/2006/relationships/font" Target="fonts/font1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4.fntdata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font" Target="fonts/font7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2.fntdata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65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Google Shape;225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" name="Google Shape;236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" name="Google Shape;247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" name="Google Shape;269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2" name="Google Shape;282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" name="Google Shape;294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" name="Google Shape;306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6" name="Google Shape;316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" name="Google Shape;326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" name="Google Shape;337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0" name="Google Shape;350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2" name="Google Shape;362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4" name="Google Shape;37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5" name="Google Shape;385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6" name="Google Shape;396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7" name="Google Shape;407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8" name="Google Shape;418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1" name="Google Shape;431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3" name="Google Shape;443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5" name="Google Shape;455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5" name="Google Shape;465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5" name="Google Shape;475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6" name="Google Shape;486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9" name="Google Shape;499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1" name="Google Shape;511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3" name="Google Shape;523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p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3" name="Google Shape;533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3" name="Google Shape;543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4" name="Google Shape;554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p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7" name="Google Shape;567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p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9" name="Google Shape;579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p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1" name="Google Shape;591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Google Shape;598;p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9" name="Google Shape;599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Google Shape;609;p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0" name="Google Shape;610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Google Shape;619;p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0" name="Google Shape;620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Google Shape;627;p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8" name="Google Shape;628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Google Shape;639;p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0" name="Google Shape;640;p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Google Shape;651;p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2" name="Google Shape;652;p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" name="Google Shape;662;p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3" name="Google Shape;663;p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" name="Google Shape;675;p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6" name="Google Shape;676;p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" name="Google Shape;688;p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9" name="Google Shape;689;p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" name="Google Shape;699;p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0" name="Google Shape;700;p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p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1" name="Google Shape;711;p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4" name="Google Shape;724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6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5.png"/><Relationship Id="rId4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3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50.png"/><Relationship Id="rId4" Type="http://schemas.openxmlformats.org/officeDocument/2006/relationships/image" Target="../media/image1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1.png"/><Relationship Id="rId4" Type="http://schemas.openxmlformats.org/officeDocument/2006/relationships/image" Target="../media/image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2.png"/><Relationship Id="rId4" Type="http://schemas.openxmlformats.org/officeDocument/2006/relationships/image" Target="../media/image4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1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6.png"/><Relationship Id="rId4" Type="http://schemas.openxmlformats.org/officeDocument/2006/relationships/image" Target="../media/image3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6.png"/><Relationship Id="rId4" Type="http://schemas.openxmlformats.org/officeDocument/2006/relationships/image" Target="../media/image3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6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40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6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0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6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0.png"/><Relationship Id="rId4" Type="http://schemas.openxmlformats.org/officeDocument/2006/relationships/image" Target="../media/image61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0.png"/><Relationship Id="rId4" Type="http://schemas.openxmlformats.org/officeDocument/2006/relationships/image" Target="../media/image61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46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3"/>
          <p:cNvSpPr txBox="1"/>
          <p:nvPr/>
        </p:nvSpPr>
        <p:spPr>
          <a:xfrm>
            <a:off x="735329" y="1846957"/>
            <a:ext cx="10721340" cy="1862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49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375" b="1" i="0" u="none" strike="noStrike" cap="none">
                <a:solidFill>
                  <a:srgbClr val="F3F0DF"/>
                </a:solidFill>
                <a:latin typeface="Merriweather"/>
                <a:ea typeface="Merriweather"/>
                <a:cs typeface="Merriweather"/>
                <a:sym typeface="Merriweather"/>
              </a:rPr>
              <a:t>Blind Faith?</a:t>
            </a:r>
            <a:b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6375" b="1" i="0" u="none" strike="noStrike" cap="none">
                <a:solidFill>
                  <a:srgbClr val="11CAA0"/>
                </a:solidFill>
                <a:latin typeface="Merriweather"/>
                <a:ea typeface="Merriweather"/>
                <a:cs typeface="Merriweather"/>
                <a:sym typeface="Merriweather"/>
              </a:rPr>
              <a:t>Reason, Doubt, and Truth</a:t>
            </a:r>
            <a:endParaRPr/>
          </a:p>
        </p:txBody>
      </p:sp>
      <p:sp>
        <p:nvSpPr>
          <p:cNvPr id="86" name="Google Shape;86;p13"/>
          <p:cNvSpPr txBox="1"/>
          <p:nvPr/>
        </p:nvSpPr>
        <p:spPr>
          <a:xfrm>
            <a:off x="1738312" y="4185344"/>
            <a:ext cx="8715375" cy="635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49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 b="0" i="0" u="none" strike="noStrike" cap="none">
                <a:solidFill>
                  <a:srgbClr val="11CAA0"/>
                </a:solidFill>
                <a:latin typeface="DM Sans"/>
                <a:ea typeface="DM Sans"/>
                <a:cs typeface="DM Sans"/>
                <a:sym typeface="DM Sans"/>
              </a:rPr>
              <a:t>CHRISTIAN APOLOGETICS &amp; PHILOSOPHY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Google Shape;179;p22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1500" y="1619250"/>
            <a:ext cx="5286375" cy="52822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22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34125" y="1619250"/>
            <a:ext cx="5286375" cy="5282207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22"/>
          <p:cNvSpPr txBox="1"/>
          <p:nvPr/>
        </p:nvSpPr>
        <p:spPr>
          <a:xfrm>
            <a:off x="952500" y="2076450"/>
            <a:ext cx="4750593" cy="11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 b="1" i="0" u="none" strike="noStrike" cap="none">
                <a:solidFill>
                  <a:srgbClr val="004D7A"/>
                </a:solidFill>
                <a:latin typeface="Merriweather"/>
                <a:ea typeface="Merriweather"/>
                <a:cs typeface="Merriweather"/>
                <a:sym typeface="Merriweather"/>
              </a:rPr>
              <a:t>Absolute Certainty is Rare</a:t>
            </a:r>
            <a:endParaRPr/>
          </a:p>
        </p:txBody>
      </p:sp>
      <p:sp>
        <p:nvSpPr>
          <p:cNvPr id="182" name="Google Shape;182;p22"/>
          <p:cNvSpPr txBox="1"/>
          <p:nvPr/>
        </p:nvSpPr>
        <p:spPr>
          <a:xfrm>
            <a:off x="952500" y="3371850"/>
            <a:ext cx="4524375" cy="31486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0" i="0" u="none" strike="noStrike" cap="none">
                <a:solidFill>
                  <a:srgbClr val="1E293B"/>
                </a:solidFill>
                <a:latin typeface="DM Sans"/>
                <a:ea typeface="DM Sans"/>
                <a:cs typeface="DM Sans"/>
                <a:sym typeface="DM Sans"/>
              </a:rPr>
              <a:t>In daily life, 100% mathematical proof is unattainable for meaningful truths, including history, personal love, and ethics.</a:t>
            </a:r>
            <a:endParaRPr/>
          </a:p>
        </p:txBody>
      </p:sp>
      <p:sp>
        <p:nvSpPr>
          <p:cNvPr id="183" name="Google Shape;183;p22"/>
          <p:cNvSpPr txBox="1"/>
          <p:nvPr/>
        </p:nvSpPr>
        <p:spPr>
          <a:xfrm>
            <a:off x="6715125" y="2076450"/>
            <a:ext cx="4750593" cy="11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 b="1" i="0" u="none" strike="noStrike" cap="none">
                <a:solidFill>
                  <a:srgbClr val="004D7A"/>
                </a:solidFill>
                <a:latin typeface="Merriweather"/>
                <a:ea typeface="Merriweather"/>
                <a:cs typeface="Merriweather"/>
                <a:sym typeface="Merriweather"/>
              </a:rPr>
              <a:t>Living on Probability</a:t>
            </a:r>
            <a:endParaRPr/>
          </a:p>
        </p:txBody>
      </p:sp>
      <p:sp>
        <p:nvSpPr>
          <p:cNvPr id="184" name="Google Shape;184;p22"/>
          <p:cNvSpPr txBox="1"/>
          <p:nvPr/>
        </p:nvSpPr>
        <p:spPr>
          <a:xfrm>
            <a:off x="6715125" y="3371850"/>
            <a:ext cx="4524375" cy="2623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0" i="0" u="none" strike="noStrike" cap="none">
                <a:solidFill>
                  <a:srgbClr val="1E293B"/>
                </a:solidFill>
                <a:latin typeface="DM Sans"/>
                <a:ea typeface="DM Sans"/>
                <a:cs typeface="DM Sans"/>
                <a:sym typeface="DM Sans"/>
              </a:rPr>
              <a:t>We cannot mathematically prove friends are sincere, yet we act rationally based on high probability and deep relational trust.</a:t>
            </a:r>
            <a:endParaRPr/>
          </a:p>
        </p:txBody>
      </p:sp>
      <p:sp>
        <p:nvSpPr>
          <p:cNvPr id="185" name="Google Shape;185;p22"/>
          <p:cNvSpPr txBox="1"/>
          <p:nvPr/>
        </p:nvSpPr>
        <p:spPr>
          <a:xfrm>
            <a:off x="571500" y="571500"/>
            <a:ext cx="1160145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0" u="none" strike="noStrike" cap="none">
                <a:solidFill>
                  <a:srgbClr val="004D7A"/>
                </a:solidFill>
                <a:latin typeface="Merriweather"/>
                <a:ea typeface="Merriweather"/>
                <a:cs typeface="Merriweather"/>
                <a:sym typeface="Merriweather"/>
              </a:rPr>
              <a:t>Descartes: Modern Expectations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Google Shape;190;p2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1500" y="1619250"/>
            <a:ext cx="5286375" cy="5090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2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34125" y="1619250"/>
            <a:ext cx="5286375" cy="5090814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23"/>
          <p:cNvSpPr txBox="1"/>
          <p:nvPr/>
        </p:nvSpPr>
        <p:spPr>
          <a:xfrm>
            <a:off x="952500" y="2962275"/>
            <a:ext cx="4750593" cy="552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 b="1" i="0" u="none" strike="noStrike" cap="none">
                <a:solidFill>
                  <a:srgbClr val="004D7A"/>
                </a:solidFill>
                <a:latin typeface="Merriweather"/>
                <a:ea typeface="Merriweather"/>
                <a:cs typeface="Merriweather"/>
                <a:sym typeface="Merriweather"/>
              </a:rPr>
              <a:t>Intellectual Defense</a:t>
            </a:r>
            <a:endParaRPr/>
          </a:p>
        </p:txBody>
      </p:sp>
      <p:sp>
        <p:nvSpPr>
          <p:cNvPr id="193" name="Google Shape;193;p23"/>
          <p:cNvSpPr txBox="1"/>
          <p:nvPr/>
        </p:nvSpPr>
        <p:spPr>
          <a:xfrm>
            <a:off x="952500" y="3705225"/>
            <a:ext cx="4524300" cy="27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50" b="0" i="0" u="none" strike="noStrike" cap="none">
                <a:solidFill>
                  <a:srgbClr val="1E293B"/>
                </a:solidFill>
                <a:latin typeface="DM Sans"/>
                <a:ea typeface="DM Sans"/>
                <a:cs typeface="DM Sans"/>
                <a:sym typeface="DM Sans"/>
              </a:rPr>
              <a:t>This fostered an unsustainable standard where any remaining, lingering doubt is treated as a total failure of belief.</a:t>
            </a:r>
            <a:endParaRPr sz="1200"/>
          </a:p>
        </p:txBody>
      </p:sp>
      <p:sp>
        <p:nvSpPr>
          <p:cNvPr id="194" name="Google Shape;194;p23"/>
          <p:cNvSpPr txBox="1"/>
          <p:nvPr/>
        </p:nvSpPr>
        <p:spPr>
          <a:xfrm>
            <a:off x="6715125" y="2962275"/>
            <a:ext cx="4750593" cy="552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 b="1" i="0" u="none" strike="noStrike" cap="none">
                <a:solidFill>
                  <a:srgbClr val="004D7A"/>
                </a:solidFill>
                <a:latin typeface="Merriweather"/>
                <a:ea typeface="Merriweather"/>
                <a:cs typeface="Merriweather"/>
                <a:sym typeface="Merriweather"/>
              </a:rPr>
              <a:t>The Trap</a:t>
            </a:r>
            <a:endParaRPr/>
          </a:p>
        </p:txBody>
      </p:sp>
      <p:sp>
        <p:nvSpPr>
          <p:cNvPr id="195" name="Google Shape;195;p23"/>
          <p:cNvSpPr txBox="1"/>
          <p:nvPr/>
        </p:nvSpPr>
        <p:spPr>
          <a:xfrm>
            <a:off x="6715125" y="3705225"/>
            <a:ext cx="4524300" cy="273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0" i="0" u="none" strike="noStrike" cap="none">
                <a:solidFill>
                  <a:srgbClr val="1E293B"/>
                </a:solidFill>
                <a:latin typeface="DM Sans"/>
                <a:ea typeface="DM Sans"/>
                <a:cs typeface="DM Sans"/>
                <a:sym typeface="DM Sans"/>
              </a:rPr>
              <a:t>D</a:t>
            </a:r>
            <a:r>
              <a:rPr lang="en-US" sz="2550" b="0" i="0" u="none" strike="noStrike" cap="none">
                <a:solidFill>
                  <a:srgbClr val="1E293B"/>
                </a:solidFill>
                <a:latin typeface="DM Sans"/>
                <a:ea typeface="DM Sans"/>
                <a:cs typeface="DM Sans"/>
                <a:sym typeface="DM Sans"/>
              </a:rPr>
              <a:t>emanding absolute mathematical proof for non-mathematical reality leads directly to self-defeating paralysis.</a:t>
            </a:r>
            <a:endParaRPr sz="1100"/>
          </a:p>
        </p:txBody>
      </p:sp>
      <p:pic>
        <p:nvPicPr>
          <p:cNvPr id="196" name="Google Shape;196;p23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52500" y="2143125"/>
            <a:ext cx="495300" cy="495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23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715125" y="2143125"/>
            <a:ext cx="371475" cy="495300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23"/>
          <p:cNvSpPr txBox="1"/>
          <p:nvPr/>
        </p:nvSpPr>
        <p:spPr>
          <a:xfrm>
            <a:off x="571500" y="571500"/>
            <a:ext cx="1160145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0" u="none" strike="noStrike" cap="none">
                <a:solidFill>
                  <a:srgbClr val="004D7A"/>
                </a:solidFill>
                <a:latin typeface="Merriweather"/>
                <a:ea typeface="Merriweather"/>
                <a:cs typeface="Merriweather"/>
                <a:sym typeface="Merriweather"/>
              </a:rPr>
              <a:t>Descartes: The Cartesian Trap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Google Shape;203;p2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24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1619250"/>
            <a:ext cx="5286375" cy="472975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24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34125" y="1619250"/>
            <a:ext cx="5286375" cy="4729757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p24"/>
          <p:cNvSpPr txBox="1"/>
          <p:nvPr/>
        </p:nvSpPr>
        <p:spPr>
          <a:xfrm>
            <a:off x="952500" y="2076450"/>
            <a:ext cx="4750593" cy="552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 b="1" i="0" u="none" strike="noStrike" cap="none">
                <a:solidFill>
                  <a:srgbClr val="11CAA0"/>
                </a:solidFill>
                <a:latin typeface="Merriweather"/>
                <a:ea typeface="Merriweather"/>
                <a:cs typeface="Merriweather"/>
                <a:sym typeface="Merriweather"/>
              </a:rPr>
              <a:t>Faith is Trust</a:t>
            </a:r>
            <a:endParaRPr/>
          </a:p>
        </p:txBody>
      </p:sp>
      <p:sp>
        <p:nvSpPr>
          <p:cNvPr id="207" name="Google Shape;207;p24"/>
          <p:cNvSpPr txBox="1"/>
          <p:nvPr/>
        </p:nvSpPr>
        <p:spPr>
          <a:xfrm>
            <a:off x="952500" y="2819400"/>
            <a:ext cx="4524375" cy="31486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0" i="0" u="none" strike="noStrike" cap="none">
                <a:solidFill>
                  <a:srgbClr val="F3F0DF"/>
                </a:solidFill>
                <a:latin typeface="DM Sans"/>
                <a:ea typeface="DM Sans"/>
                <a:cs typeface="DM Sans"/>
                <a:sym typeface="DM Sans"/>
              </a:rPr>
              <a:t>Biblical faith (pistis) does not mean believing without evidence. It means active, rational trust based on a reliable track record.</a:t>
            </a:r>
            <a:endParaRPr/>
          </a:p>
        </p:txBody>
      </p:sp>
      <p:sp>
        <p:nvSpPr>
          <p:cNvPr id="208" name="Google Shape;208;p24"/>
          <p:cNvSpPr txBox="1"/>
          <p:nvPr/>
        </p:nvSpPr>
        <p:spPr>
          <a:xfrm>
            <a:off x="6715125" y="2076450"/>
            <a:ext cx="4750593" cy="552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 b="1" i="0" u="none" strike="noStrike" cap="none">
                <a:solidFill>
                  <a:srgbClr val="11CAA0"/>
                </a:solidFill>
                <a:latin typeface="Merriweather"/>
                <a:ea typeface="Merriweather"/>
                <a:cs typeface="Merriweather"/>
                <a:sym typeface="Merriweather"/>
              </a:rPr>
              <a:t>Cumulative Weight</a:t>
            </a:r>
            <a:endParaRPr/>
          </a:p>
        </p:txBody>
      </p:sp>
      <p:sp>
        <p:nvSpPr>
          <p:cNvPr id="209" name="Google Shape;209;p24"/>
          <p:cNvSpPr txBox="1"/>
          <p:nvPr/>
        </p:nvSpPr>
        <p:spPr>
          <a:xfrm>
            <a:off x="6715125" y="2819400"/>
            <a:ext cx="4524375" cy="2623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0" i="0" u="none" strike="noStrike" cap="none">
                <a:solidFill>
                  <a:srgbClr val="F3F0DF"/>
                </a:solidFill>
                <a:latin typeface="DM Sans"/>
                <a:ea typeface="DM Sans"/>
                <a:cs typeface="DM Sans"/>
                <a:sym typeface="DM Sans"/>
              </a:rPr>
              <a:t>Rather than seeking an abstract geometrical proof, theology presents a rich tapestry of historical and moral clues.</a:t>
            </a:r>
            <a:endParaRPr/>
          </a:p>
        </p:txBody>
      </p:sp>
      <p:sp>
        <p:nvSpPr>
          <p:cNvPr id="210" name="Google Shape;210;p24"/>
          <p:cNvSpPr txBox="1"/>
          <p:nvPr/>
        </p:nvSpPr>
        <p:spPr>
          <a:xfrm>
            <a:off x="571500" y="571500"/>
            <a:ext cx="1160145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0" u="none" strike="noStrike" cap="none">
                <a:solidFill>
                  <a:srgbClr val="11CAA0"/>
                </a:solidFill>
                <a:latin typeface="Merriweather"/>
                <a:ea typeface="Merriweather"/>
                <a:cs typeface="Merriweather"/>
                <a:sym typeface="Merriweather"/>
              </a:rPr>
              <a:t>Descartes: Certainty Limits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Google Shape;215;p2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2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1619250"/>
            <a:ext cx="5286375" cy="528220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25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34125" y="1619250"/>
            <a:ext cx="5286375" cy="5282207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25"/>
          <p:cNvSpPr txBox="1"/>
          <p:nvPr/>
        </p:nvSpPr>
        <p:spPr>
          <a:xfrm>
            <a:off x="952500" y="2076450"/>
            <a:ext cx="4750593" cy="11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 b="1" i="0" u="none" strike="noStrike" cap="none">
                <a:solidFill>
                  <a:srgbClr val="11CAA0"/>
                </a:solidFill>
                <a:latin typeface="Merriweather"/>
                <a:ea typeface="Merriweather"/>
                <a:cs typeface="Merriweather"/>
                <a:sym typeface="Merriweather"/>
              </a:rPr>
              <a:t>Unreasonable Criteria</a:t>
            </a:r>
            <a:endParaRPr/>
          </a:p>
        </p:txBody>
      </p:sp>
      <p:sp>
        <p:nvSpPr>
          <p:cNvPr id="219" name="Google Shape;219;p25"/>
          <p:cNvSpPr txBox="1"/>
          <p:nvPr/>
        </p:nvSpPr>
        <p:spPr>
          <a:xfrm>
            <a:off x="952500" y="3371850"/>
            <a:ext cx="4524375" cy="2623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0" i="0" u="none" strike="noStrike" cap="none">
                <a:solidFill>
                  <a:srgbClr val="F3F0DF"/>
                </a:solidFill>
                <a:latin typeface="DM Sans"/>
                <a:ea typeface="DM Sans"/>
                <a:cs typeface="DM Sans"/>
                <a:sym typeface="DM Sans"/>
              </a:rPr>
              <a:t>Demanding absolute omniscience before committing to a belief is an unreasonable criterion for a finite human life.</a:t>
            </a:r>
            <a:endParaRPr/>
          </a:p>
        </p:txBody>
      </p:sp>
      <p:sp>
        <p:nvSpPr>
          <p:cNvPr id="220" name="Google Shape;220;p25"/>
          <p:cNvSpPr txBox="1"/>
          <p:nvPr/>
        </p:nvSpPr>
        <p:spPr>
          <a:xfrm>
            <a:off x="6715125" y="2076450"/>
            <a:ext cx="4750593" cy="11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 b="1" i="0" u="none" strike="noStrike" cap="none">
                <a:solidFill>
                  <a:srgbClr val="11CAA0"/>
                </a:solidFill>
                <a:latin typeface="Merriweather"/>
                <a:ea typeface="Merriweather"/>
                <a:cs typeface="Merriweather"/>
                <a:sym typeface="Merriweather"/>
              </a:rPr>
              <a:t>Moving Beyond Doubt</a:t>
            </a:r>
            <a:endParaRPr/>
          </a:p>
        </p:txBody>
      </p:sp>
      <p:sp>
        <p:nvSpPr>
          <p:cNvPr id="221" name="Google Shape;221;p25"/>
          <p:cNvSpPr txBox="1"/>
          <p:nvPr/>
        </p:nvSpPr>
        <p:spPr>
          <a:xfrm>
            <a:off x="6715125" y="3371850"/>
            <a:ext cx="4524300" cy="27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50" b="0" i="0" u="none" strike="noStrike" cap="none">
                <a:solidFill>
                  <a:srgbClr val="F3F0DF"/>
                </a:solidFill>
                <a:latin typeface="DM Sans"/>
                <a:ea typeface="DM Sans"/>
                <a:cs typeface="DM Sans"/>
                <a:sym typeface="DM Sans"/>
              </a:rPr>
              <a:t>Christianity answers Cartesian anxiety by recognizing that rational confidence does not require omniscient certainty.</a:t>
            </a:r>
            <a:endParaRPr sz="1200"/>
          </a:p>
        </p:txBody>
      </p:sp>
      <p:sp>
        <p:nvSpPr>
          <p:cNvPr id="222" name="Google Shape;222;p25"/>
          <p:cNvSpPr txBox="1"/>
          <p:nvPr/>
        </p:nvSpPr>
        <p:spPr>
          <a:xfrm>
            <a:off x="571500" y="571500"/>
            <a:ext cx="1160145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0" u="none" strike="noStrike" cap="none">
                <a:solidFill>
                  <a:srgbClr val="11CAA0"/>
                </a:solidFill>
                <a:latin typeface="Merriweather"/>
                <a:ea typeface="Merriweather"/>
                <a:cs typeface="Merriweather"/>
                <a:sym typeface="Merriweather"/>
              </a:rPr>
              <a:t>Descartes: Epistemic Humility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" name="Google Shape;227;p26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26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1619250"/>
            <a:ext cx="5286375" cy="528220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26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34125" y="1974353"/>
            <a:ext cx="5286375" cy="4572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26"/>
          <p:cNvSpPr txBox="1"/>
          <p:nvPr/>
        </p:nvSpPr>
        <p:spPr>
          <a:xfrm>
            <a:off x="952500" y="2076450"/>
            <a:ext cx="4750593" cy="11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 b="1" i="0" u="none" strike="noStrike" cap="none">
                <a:solidFill>
                  <a:srgbClr val="11CAA0"/>
                </a:solidFill>
                <a:latin typeface="Merriweather"/>
                <a:ea typeface="Merriweather"/>
                <a:cs typeface="Merriweather"/>
                <a:sym typeface="Merriweather"/>
              </a:rPr>
              <a:t>Empiricism &amp; Scepticism</a:t>
            </a:r>
            <a:endParaRPr/>
          </a:p>
        </p:txBody>
      </p:sp>
      <p:sp>
        <p:nvSpPr>
          <p:cNvPr id="231" name="Google Shape;231;p26"/>
          <p:cNvSpPr txBox="1"/>
          <p:nvPr/>
        </p:nvSpPr>
        <p:spPr>
          <a:xfrm>
            <a:off x="952500" y="3371850"/>
            <a:ext cx="4524300" cy="32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50" b="0" i="0" u="none" strike="noStrike" cap="none">
                <a:solidFill>
                  <a:srgbClr val="F3F0DF"/>
                </a:solidFill>
                <a:latin typeface="DM Sans"/>
                <a:ea typeface="DM Sans"/>
                <a:cs typeface="DM Sans"/>
                <a:sym typeface="DM Sans"/>
              </a:rPr>
              <a:t>Scottish Enlightenment philosopher David Hume argued that all human knowledge originates strictly from physical sensory experiences.</a:t>
            </a:r>
            <a:endParaRPr sz="1100"/>
          </a:p>
        </p:txBody>
      </p:sp>
      <p:pic>
        <p:nvPicPr>
          <p:cNvPr id="232" name="Google Shape;232;p26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334125" y="1974353"/>
            <a:ext cx="5286375" cy="4572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p26"/>
          <p:cNvSpPr txBox="1"/>
          <p:nvPr/>
        </p:nvSpPr>
        <p:spPr>
          <a:xfrm>
            <a:off x="571500" y="571500"/>
            <a:ext cx="1160145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0" u="none" strike="noStrike" cap="none">
                <a:solidFill>
                  <a:srgbClr val="11CAA0"/>
                </a:solidFill>
                <a:latin typeface="Merriweather"/>
                <a:ea typeface="Merriweather"/>
                <a:cs typeface="Merriweather"/>
                <a:sym typeface="Merriweather"/>
              </a:rPr>
              <a:t>David Hume (18th C)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Google Shape;238;p2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27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1619250"/>
            <a:ext cx="5286375" cy="528220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27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34125" y="1974353"/>
            <a:ext cx="5286375" cy="4572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p27"/>
          <p:cNvSpPr txBox="1"/>
          <p:nvPr/>
        </p:nvSpPr>
        <p:spPr>
          <a:xfrm>
            <a:off x="952500" y="2076450"/>
            <a:ext cx="4750593" cy="11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 b="1" i="0" u="none" strike="noStrike" cap="none">
                <a:solidFill>
                  <a:srgbClr val="11CAA0"/>
                </a:solidFill>
                <a:latin typeface="Merriweather"/>
                <a:ea typeface="Merriweather"/>
                <a:cs typeface="Merriweather"/>
                <a:sym typeface="Merriweather"/>
              </a:rPr>
              <a:t>Challenging Tradition</a:t>
            </a:r>
            <a:endParaRPr/>
          </a:p>
        </p:txBody>
      </p:sp>
      <p:sp>
        <p:nvSpPr>
          <p:cNvPr id="242" name="Google Shape;242;p27"/>
          <p:cNvSpPr txBox="1"/>
          <p:nvPr/>
        </p:nvSpPr>
        <p:spPr>
          <a:xfrm>
            <a:off x="952500" y="3371850"/>
            <a:ext cx="4524300" cy="26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50" b="0" i="0" u="none" strike="noStrike" cap="none">
                <a:solidFill>
                  <a:srgbClr val="F3F0DF"/>
                </a:solidFill>
                <a:latin typeface="DM Sans"/>
                <a:ea typeface="DM Sans"/>
                <a:cs typeface="DM Sans"/>
                <a:sym typeface="DM Sans"/>
              </a:rPr>
              <a:t>He boldly challenged traditional arguments for God, natural cause-and-effect, and wrestled deeply with the problem of suffering.</a:t>
            </a:r>
            <a:endParaRPr sz="1100"/>
          </a:p>
        </p:txBody>
      </p:sp>
      <p:pic>
        <p:nvPicPr>
          <p:cNvPr id="243" name="Google Shape;243;p27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334125" y="1974353"/>
            <a:ext cx="5286375" cy="4572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Google Shape;244;p27"/>
          <p:cNvSpPr txBox="1"/>
          <p:nvPr/>
        </p:nvSpPr>
        <p:spPr>
          <a:xfrm>
            <a:off x="571500" y="571500"/>
            <a:ext cx="1160145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0" u="none" strike="noStrike" cap="none">
                <a:solidFill>
                  <a:srgbClr val="11CAA0"/>
                </a:solidFill>
                <a:latin typeface="Merriweather"/>
                <a:ea typeface="Merriweather"/>
                <a:cs typeface="Merriweather"/>
                <a:sym typeface="Merriweather"/>
              </a:rPr>
              <a:t>David Hume (18th C)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9" name="Google Shape;249;p28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1500" y="1619250"/>
            <a:ext cx="5286375" cy="472975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28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34125" y="1619250"/>
            <a:ext cx="5286375" cy="4729757"/>
          </a:xfrm>
          <a:prstGeom prst="rect">
            <a:avLst/>
          </a:prstGeom>
          <a:noFill/>
          <a:ln>
            <a:noFill/>
          </a:ln>
        </p:spPr>
      </p:pic>
      <p:sp>
        <p:nvSpPr>
          <p:cNvPr id="251" name="Google Shape;251;p28"/>
          <p:cNvSpPr txBox="1"/>
          <p:nvPr/>
        </p:nvSpPr>
        <p:spPr>
          <a:xfrm>
            <a:off x="952500" y="2076450"/>
            <a:ext cx="4750593" cy="552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 b="1" i="0" u="none" strike="noStrike" cap="none">
                <a:solidFill>
                  <a:srgbClr val="004D7A"/>
                </a:solidFill>
                <a:latin typeface="Merriweather"/>
                <a:ea typeface="Merriweather"/>
                <a:cs typeface="Merriweather"/>
                <a:sym typeface="Merriweather"/>
              </a:rPr>
              <a:t>Sensory Boundary</a:t>
            </a:r>
            <a:endParaRPr/>
          </a:p>
        </p:txBody>
      </p:sp>
      <p:sp>
        <p:nvSpPr>
          <p:cNvPr id="252" name="Google Shape;252;p28"/>
          <p:cNvSpPr txBox="1"/>
          <p:nvPr/>
        </p:nvSpPr>
        <p:spPr>
          <a:xfrm>
            <a:off x="952500" y="2819400"/>
            <a:ext cx="4524375" cy="31486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0" i="0" u="none" strike="noStrike" cap="none">
                <a:solidFill>
                  <a:srgbClr val="1E293B"/>
                </a:solidFill>
                <a:latin typeface="DM Sans"/>
                <a:ea typeface="DM Sans"/>
                <a:cs typeface="DM Sans"/>
                <a:sym typeface="DM Sans"/>
              </a:rPr>
              <a:t>Hume claimed minds begin as blank slates. Because we cannot touch God directly, His existence cannot be proven empirically.</a:t>
            </a:r>
            <a:endParaRPr/>
          </a:p>
        </p:txBody>
      </p:sp>
      <p:sp>
        <p:nvSpPr>
          <p:cNvPr id="253" name="Google Shape;253;p28"/>
          <p:cNvSpPr txBox="1"/>
          <p:nvPr/>
        </p:nvSpPr>
        <p:spPr>
          <a:xfrm>
            <a:off x="6715125" y="2076450"/>
            <a:ext cx="4750593" cy="552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 b="1" i="0" u="none" strike="noStrike" cap="none">
                <a:solidFill>
                  <a:srgbClr val="004D7A"/>
                </a:solidFill>
                <a:latin typeface="Merriweather"/>
                <a:ea typeface="Merriweather"/>
                <a:cs typeface="Merriweather"/>
                <a:sym typeface="Merriweather"/>
              </a:rPr>
              <a:t>Illusion of Causality</a:t>
            </a:r>
            <a:endParaRPr/>
          </a:p>
        </p:txBody>
      </p:sp>
      <p:sp>
        <p:nvSpPr>
          <p:cNvPr id="254" name="Google Shape;254;p28"/>
          <p:cNvSpPr txBox="1"/>
          <p:nvPr/>
        </p:nvSpPr>
        <p:spPr>
          <a:xfrm>
            <a:off x="6715125" y="2819400"/>
            <a:ext cx="4524375" cy="31486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0" i="0" u="none" strike="noStrike" cap="none">
                <a:solidFill>
                  <a:srgbClr val="1E293B"/>
                </a:solidFill>
                <a:latin typeface="DM Sans"/>
                <a:ea typeface="DM Sans"/>
                <a:cs typeface="DM Sans"/>
                <a:sym typeface="DM Sans"/>
              </a:rPr>
              <a:t>Hume argued our senses only perceive events occurring together, not necessary connection. We cannot observe God creating.</a:t>
            </a:r>
            <a:endParaRPr/>
          </a:p>
        </p:txBody>
      </p:sp>
      <p:sp>
        <p:nvSpPr>
          <p:cNvPr id="255" name="Google Shape;255;p28"/>
          <p:cNvSpPr txBox="1"/>
          <p:nvPr/>
        </p:nvSpPr>
        <p:spPr>
          <a:xfrm>
            <a:off x="571500" y="571500"/>
            <a:ext cx="1160145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0" u="none" strike="noStrike" cap="none">
                <a:solidFill>
                  <a:srgbClr val="004D7A"/>
                </a:solidFill>
                <a:latin typeface="Merriweather"/>
                <a:ea typeface="Merriweather"/>
                <a:cs typeface="Merriweather"/>
                <a:sym typeface="Merriweather"/>
              </a:rPr>
              <a:t>Hume: Senses &amp; Causality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0" name="Google Shape;260;p29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1500" y="1619250"/>
            <a:ext cx="5286375" cy="475743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29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34125" y="1619250"/>
            <a:ext cx="5286375" cy="4757439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p29"/>
          <p:cNvSpPr txBox="1"/>
          <p:nvPr/>
        </p:nvSpPr>
        <p:spPr>
          <a:xfrm>
            <a:off x="952500" y="2076450"/>
            <a:ext cx="4750593" cy="11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 b="1" i="0" u="none" strike="noStrike" cap="none">
                <a:solidFill>
                  <a:srgbClr val="004D7A"/>
                </a:solidFill>
                <a:latin typeface="Merriweather"/>
                <a:ea typeface="Merriweather"/>
                <a:cs typeface="Merriweather"/>
                <a:sym typeface="Merriweather"/>
              </a:rPr>
              <a:t>Non-Physical Realities</a:t>
            </a:r>
            <a:endParaRPr/>
          </a:p>
        </p:txBody>
      </p:sp>
      <p:sp>
        <p:nvSpPr>
          <p:cNvPr id="263" name="Google Shape;263;p29"/>
          <p:cNvSpPr txBox="1"/>
          <p:nvPr/>
        </p:nvSpPr>
        <p:spPr>
          <a:xfrm>
            <a:off x="952500" y="3371850"/>
            <a:ext cx="4524375" cy="2623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0" i="0" u="none" strike="noStrike" cap="none">
                <a:solidFill>
                  <a:srgbClr val="1E293B"/>
                </a:solidFill>
                <a:latin typeface="DM Sans"/>
                <a:ea typeface="DM Sans"/>
                <a:cs typeface="DM Sans"/>
                <a:sym typeface="DM Sans"/>
              </a:rPr>
              <a:t>We cannot weigh, measure, or touch love, justice, human dignity, or laws of logic—yet they are profoundly real.</a:t>
            </a:r>
            <a:endParaRPr/>
          </a:p>
        </p:txBody>
      </p:sp>
      <p:sp>
        <p:nvSpPr>
          <p:cNvPr id="264" name="Google Shape;264;p29"/>
          <p:cNvSpPr txBox="1"/>
          <p:nvPr/>
        </p:nvSpPr>
        <p:spPr>
          <a:xfrm>
            <a:off x="6715125" y="2076450"/>
            <a:ext cx="4750593" cy="11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 b="1" i="0" u="none" strike="noStrike" cap="none">
                <a:solidFill>
                  <a:srgbClr val="004D7A"/>
                </a:solidFill>
                <a:latin typeface="Merriweather"/>
                <a:ea typeface="Merriweather"/>
                <a:cs typeface="Merriweather"/>
                <a:sym typeface="Merriweather"/>
              </a:rPr>
              <a:t>Self-Defeating Empiricism</a:t>
            </a:r>
            <a:endParaRPr/>
          </a:p>
        </p:txBody>
      </p:sp>
      <p:sp>
        <p:nvSpPr>
          <p:cNvPr id="265" name="Google Shape;265;p29"/>
          <p:cNvSpPr txBox="1"/>
          <p:nvPr/>
        </p:nvSpPr>
        <p:spPr>
          <a:xfrm>
            <a:off x="6715125" y="3371850"/>
            <a:ext cx="4524375" cy="2623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0" i="0" u="none" strike="noStrike" cap="none">
                <a:solidFill>
                  <a:srgbClr val="1E293B"/>
                </a:solidFill>
                <a:latin typeface="DM Sans"/>
                <a:ea typeface="DM Sans"/>
                <a:cs typeface="DM Sans"/>
                <a:sym typeface="DM Sans"/>
              </a:rPr>
              <a:t>Hume’s claim that "only sensory experience yields truth" cannot itself be verified by sensory experience.</a:t>
            </a:r>
            <a:endParaRPr/>
          </a:p>
        </p:txBody>
      </p:sp>
      <p:sp>
        <p:nvSpPr>
          <p:cNvPr id="266" name="Google Shape;266;p29"/>
          <p:cNvSpPr txBox="1"/>
          <p:nvPr/>
        </p:nvSpPr>
        <p:spPr>
          <a:xfrm>
            <a:off x="571500" y="571500"/>
            <a:ext cx="1160145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0" u="none" strike="noStrike" cap="none">
                <a:solidFill>
                  <a:srgbClr val="004D7A"/>
                </a:solidFill>
                <a:latin typeface="Merriweather"/>
                <a:ea typeface="Merriweather"/>
                <a:cs typeface="Merriweather"/>
                <a:sym typeface="Merriweather"/>
              </a:rPr>
              <a:t>Hume: Beyond Physical Senses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1" name="Google Shape;271;p30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1500" y="1619250"/>
            <a:ext cx="5286375" cy="6168032"/>
          </a:xfrm>
          <a:prstGeom prst="rect">
            <a:avLst/>
          </a:prstGeom>
          <a:noFill/>
          <a:ln>
            <a:noFill/>
          </a:ln>
        </p:spPr>
      </p:pic>
      <p:pic>
        <p:nvPicPr>
          <p:cNvPr id="272" name="Google Shape;272;p30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34125" y="1619250"/>
            <a:ext cx="5286375" cy="6168032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30"/>
          <p:cNvSpPr txBox="1"/>
          <p:nvPr/>
        </p:nvSpPr>
        <p:spPr>
          <a:xfrm>
            <a:off x="952500" y="3026575"/>
            <a:ext cx="47505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 b="1" i="0" u="none" strike="noStrike" cap="none">
                <a:solidFill>
                  <a:srgbClr val="004D7A"/>
                </a:solidFill>
                <a:latin typeface="Merriweather"/>
                <a:ea typeface="Merriweather"/>
                <a:cs typeface="Merriweather"/>
                <a:sym typeface="Merriweather"/>
              </a:rPr>
              <a:t>Broken Natural World</a:t>
            </a:r>
            <a:endParaRPr/>
          </a:p>
        </p:txBody>
      </p:sp>
      <p:sp>
        <p:nvSpPr>
          <p:cNvPr id="274" name="Google Shape;274;p30"/>
          <p:cNvSpPr txBox="1"/>
          <p:nvPr/>
        </p:nvSpPr>
        <p:spPr>
          <a:xfrm>
            <a:off x="952500" y="4257675"/>
            <a:ext cx="4524300" cy="26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50" b="0" i="0" u="none" strike="noStrike" cap="none">
                <a:solidFill>
                  <a:srgbClr val="1E293B"/>
                </a:solidFill>
                <a:latin typeface="DM Sans"/>
                <a:ea typeface="DM Sans"/>
                <a:cs typeface="DM Sans"/>
                <a:sym typeface="DM Sans"/>
              </a:rPr>
              <a:t>Hume pointed to earthquakes and cruelty in nature, arguing that an orderly nature alone cannot prove a benevolent God.</a:t>
            </a:r>
            <a:endParaRPr sz="1100"/>
          </a:p>
        </p:txBody>
      </p:sp>
      <p:sp>
        <p:nvSpPr>
          <p:cNvPr id="275" name="Google Shape;275;p30"/>
          <p:cNvSpPr txBox="1"/>
          <p:nvPr/>
        </p:nvSpPr>
        <p:spPr>
          <a:xfrm>
            <a:off x="6715125" y="2962275"/>
            <a:ext cx="4750593" cy="552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 b="1" i="0" u="none" strike="noStrike" cap="none">
                <a:solidFill>
                  <a:srgbClr val="004D7A"/>
                </a:solidFill>
                <a:latin typeface="Merriweather"/>
                <a:ea typeface="Merriweather"/>
                <a:cs typeface="Merriweather"/>
                <a:sym typeface="Merriweather"/>
              </a:rPr>
              <a:t>Physicalist Restraint</a:t>
            </a:r>
            <a:endParaRPr/>
          </a:p>
        </p:txBody>
      </p:sp>
      <p:sp>
        <p:nvSpPr>
          <p:cNvPr id="276" name="Google Shape;276;p30"/>
          <p:cNvSpPr txBox="1"/>
          <p:nvPr/>
        </p:nvSpPr>
        <p:spPr>
          <a:xfrm>
            <a:off x="6715125" y="3705225"/>
            <a:ext cx="4524300" cy="28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50" b="0" i="0" u="none" strike="noStrike" cap="none">
                <a:solidFill>
                  <a:srgbClr val="1E293B"/>
                </a:solidFill>
                <a:latin typeface="DM Sans"/>
                <a:ea typeface="DM Sans"/>
                <a:cs typeface="DM Sans"/>
                <a:sym typeface="DM Sans"/>
              </a:rPr>
              <a:t>He confined reality strictly to what can be measured physically, laying the groundwork for secular materialism.</a:t>
            </a:r>
            <a:endParaRPr sz="1300"/>
          </a:p>
        </p:txBody>
      </p:sp>
      <p:pic>
        <p:nvPicPr>
          <p:cNvPr id="277" name="Google Shape;277;p30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52500" y="2143125"/>
            <a:ext cx="495300" cy="495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8" name="Google Shape;278;p30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715125" y="2143125"/>
            <a:ext cx="619125" cy="495300"/>
          </a:xfrm>
          <a:prstGeom prst="rect">
            <a:avLst/>
          </a:prstGeom>
          <a:noFill/>
          <a:ln>
            <a:noFill/>
          </a:ln>
        </p:spPr>
      </p:pic>
      <p:sp>
        <p:nvSpPr>
          <p:cNvPr id="279" name="Google Shape;279;p30"/>
          <p:cNvSpPr txBox="1"/>
          <p:nvPr/>
        </p:nvSpPr>
        <p:spPr>
          <a:xfrm>
            <a:off x="571500" y="571500"/>
            <a:ext cx="1160145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0" u="none" strike="noStrike" cap="none">
                <a:solidFill>
                  <a:srgbClr val="004D7A"/>
                </a:solidFill>
                <a:latin typeface="Merriweather"/>
                <a:ea typeface="Merriweather"/>
                <a:cs typeface="Merriweather"/>
                <a:sym typeface="Merriweather"/>
              </a:rPr>
              <a:t>Hume: Problem of Suffering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4" name="Google Shape;284;p31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Google Shape;285;p31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1619250"/>
            <a:ext cx="5286375" cy="528220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" name="Google Shape;286;p31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34125" y="1619250"/>
            <a:ext cx="5286375" cy="5282207"/>
          </a:xfrm>
          <a:prstGeom prst="rect">
            <a:avLst/>
          </a:prstGeom>
          <a:noFill/>
          <a:ln>
            <a:noFill/>
          </a:ln>
        </p:spPr>
      </p:pic>
      <p:sp>
        <p:nvSpPr>
          <p:cNvPr id="287" name="Google Shape;287;p31"/>
          <p:cNvSpPr txBox="1"/>
          <p:nvPr/>
        </p:nvSpPr>
        <p:spPr>
          <a:xfrm>
            <a:off x="952500" y="2076450"/>
            <a:ext cx="4750593" cy="552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 b="1" i="0" u="none" strike="noStrike" cap="none">
                <a:solidFill>
                  <a:srgbClr val="11CAA0"/>
                </a:solidFill>
                <a:latin typeface="Merriweather"/>
                <a:ea typeface="Merriweather"/>
                <a:cs typeface="Merriweather"/>
                <a:sym typeface="Merriweather"/>
              </a:rPr>
              <a:t>Critique of Miracles</a:t>
            </a:r>
            <a:endParaRPr/>
          </a:p>
        </p:txBody>
      </p:sp>
      <p:sp>
        <p:nvSpPr>
          <p:cNvPr id="288" name="Google Shape;288;p31"/>
          <p:cNvSpPr txBox="1"/>
          <p:nvPr/>
        </p:nvSpPr>
        <p:spPr>
          <a:xfrm>
            <a:off x="952500" y="2819400"/>
            <a:ext cx="4524375" cy="2623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0" i="0" u="none" strike="noStrike" cap="none">
                <a:solidFill>
                  <a:srgbClr val="F3F0DF"/>
                </a:solidFill>
                <a:latin typeface="DM Sans"/>
                <a:ea typeface="DM Sans"/>
                <a:cs typeface="DM Sans"/>
                <a:sym typeface="DM Sans"/>
              </a:rPr>
              <a:t>Hume argued that uniform natural laws will always outweigh human testimony regarding miraculous interventions.</a:t>
            </a:r>
            <a:endParaRPr/>
          </a:p>
        </p:txBody>
      </p:sp>
      <p:sp>
        <p:nvSpPr>
          <p:cNvPr id="289" name="Google Shape;289;p31"/>
          <p:cNvSpPr txBox="1"/>
          <p:nvPr/>
        </p:nvSpPr>
        <p:spPr>
          <a:xfrm>
            <a:off x="6715125" y="2076450"/>
            <a:ext cx="4750593" cy="11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 b="1" i="0" u="none" strike="noStrike" cap="none">
                <a:solidFill>
                  <a:srgbClr val="11CAA0"/>
                </a:solidFill>
                <a:latin typeface="Merriweather"/>
                <a:ea typeface="Merriweather"/>
                <a:cs typeface="Merriweather"/>
                <a:sym typeface="Merriweather"/>
              </a:rPr>
              <a:t>Christianity is Historical</a:t>
            </a:r>
            <a:endParaRPr/>
          </a:p>
        </p:txBody>
      </p:sp>
      <p:sp>
        <p:nvSpPr>
          <p:cNvPr id="290" name="Google Shape;290;p31"/>
          <p:cNvSpPr txBox="1"/>
          <p:nvPr/>
        </p:nvSpPr>
        <p:spPr>
          <a:xfrm>
            <a:off x="6715125" y="3371850"/>
            <a:ext cx="4524300" cy="27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50" b="0" i="0" u="none" strike="noStrike" cap="none">
                <a:solidFill>
                  <a:srgbClr val="F3F0DF"/>
                </a:solidFill>
                <a:latin typeface="DM Sans"/>
                <a:ea typeface="DM Sans"/>
                <a:cs typeface="DM Sans"/>
                <a:sym typeface="DM Sans"/>
              </a:rPr>
              <a:t>Unlike abstract philosophies, Christian faith is rooted in historical sense perception—disciples saw and touched Jesus.</a:t>
            </a:r>
            <a:endParaRPr sz="1200"/>
          </a:p>
        </p:txBody>
      </p:sp>
      <p:sp>
        <p:nvSpPr>
          <p:cNvPr id="291" name="Google Shape;291;p31"/>
          <p:cNvSpPr txBox="1"/>
          <p:nvPr/>
        </p:nvSpPr>
        <p:spPr>
          <a:xfrm>
            <a:off x="571500" y="571500"/>
            <a:ext cx="1160145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0" u="none" strike="noStrike" cap="none">
                <a:solidFill>
                  <a:srgbClr val="11CAA0"/>
                </a:solidFill>
                <a:latin typeface="Merriweather"/>
                <a:ea typeface="Merriweather"/>
                <a:cs typeface="Merriweather"/>
                <a:sym typeface="Merriweather"/>
              </a:rPr>
              <a:t>Hume: Eyewitness Testimony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"/>
          <p:cNvSpPr txBox="1"/>
          <p:nvPr/>
        </p:nvSpPr>
        <p:spPr>
          <a:xfrm>
            <a:off x="1524000" y="1076473"/>
            <a:ext cx="9144000" cy="37333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200" b="0" i="1" u="none" strike="noStrike" cap="none">
                <a:solidFill>
                  <a:srgbClr val="004D7A"/>
                </a:solidFill>
                <a:latin typeface="Merriweather"/>
                <a:ea typeface="Merriweather"/>
                <a:cs typeface="Merriweather"/>
                <a:sym typeface="Merriweather"/>
              </a:rPr>
              <a:t>I am not a Christian because I am afraid of the dark. I am a Christian because I have followed the light of reason, and it has led me to the feet of the Creator.</a:t>
            </a:r>
            <a:endParaRPr/>
          </a:p>
        </p:txBody>
      </p:sp>
      <p:sp>
        <p:nvSpPr>
          <p:cNvPr id="92" name="Google Shape;92;p14"/>
          <p:cNvSpPr txBox="1"/>
          <p:nvPr/>
        </p:nvSpPr>
        <p:spPr>
          <a:xfrm>
            <a:off x="4338637" y="5286077"/>
            <a:ext cx="3514725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1" u="none" strike="noStrike" cap="none">
                <a:solidFill>
                  <a:srgbClr val="11CAA0"/>
                </a:solidFill>
                <a:latin typeface="DM Sans"/>
                <a:ea typeface="DM Sans"/>
                <a:cs typeface="DM Sans"/>
                <a:sym typeface="DM Sans"/>
              </a:rPr>
              <a:t>— Peter S. Williams</a:t>
            </a:r>
            <a:endParaRPr/>
          </a:p>
        </p:txBody>
      </p:sp>
      <p:sp>
        <p:nvSpPr>
          <p:cNvPr id="93" name="Google Shape;93;p14"/>
          <p:cNvSpPr txBox="1"/>
          <p:nvPr/>
        </p:nvSpPr>
        <p:spPr>
          <a:xfrm>
            <a:off x="1047750" y="885973"/>
            <a:ext cx="438150" cy="1085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750" b="0" i="1" u="none" strike="noStrike" cap="none">
                <a:solidFill>
                  <a:srgbClr val="11CAA0"/>
                </a:solidFill>
                <a:latin typeface="Merriweather"/>
                <a:ea typeface="Merriweather"/>
                <a:cs typeface="Merriweather"/>
                <a:sym typeface="Merriweather"/>
              </a:rPr>
              <a:t>"</a:t>
            </a:r>
            <a:endParaRPr/>
          </a:p>
        </p:txBody>
      </p:sp>
      <p:sp>
        <p:nvSpPr>
          <p:cNvPr id="94" name="Google Shape;94;p14"/>
          <p:cNvSpPr txBox="1"/>
          <p:nvPr/>
        </p:nvSpPr>
        <p:spPr>
          <a:xfrm>
            <a:off x="10706100" y="3990676"/>
            <a:ext cx="438150" cy="1085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750" b="0" i="1" u="none" strike="noStrike" cap="none">
                <a:solidFill>
                  <a:srgbClr val="11CAA0"/>
                </a:solidFill>
                <a:latin typeface="Merriweather"/>
                <a:ea typeface="Merriweather"/>
                <a:cs typeface="Merriweather"/>
                <a:sym typeface="Merriweather"/>
              </a:rPr>
              <a:t>"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" name="Google Shape;296;p32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" name="Google Shape;297;p32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1619250"/>
            <a:ext cx="5286375" cy="4757439"/>
          </a:xfrm>
          <a:prstGeom prst="rect">
            <a:avLst/>
          </a:prstGeom>
          <a:noFill/>
          <a:ln>
            <a:noFill/>
          </a:ln>
        </p:spPr>
      </p:pic>
      <p:pic>
        <p:nvPicPr>
          <p:cNvPr id="298" name="Google Shape;298;p32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34125" y="1619250"/>
            <a:ext cx="5286375" cy="4757439"/>
          </a:xfrm>
          <a:prstGeom prst="rect">
            <a:avLst/>
          </a:prstGeom>
          <a:noFill/>
          <a:ln>
            <a:noFill/>
          </a:ln>
        </p:spPr>
      </p:pic>
      <p:sp>
        <p:nvSpPr>
          <p:cNvPr id="299" name="Google Shape;299;p32"/>
          <p:cNvSpPr txBox="1"/>
          <p:nvPr/>
        </p:nvSpPr>
        <p:spPr>
          <a:xfrm>
            <a:off x="952500" y="2076450"/>
            <a:ext cx="4750593" cy="11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 b="1" i="0" u="none" strike="noStrike" cap="none">
                <a:solidFill>
                  <a:srgbClr val="11CAA0"/>
                </a:solidFill>
                <a:latin typeface="Merriweather"/>
                <a:ea typeface="Merriweather"/>
                <a:cs typeface="Merriweather"/>
                <a:sym typeface="Merriweather"/>
              </a:rPr>
              <a:t>Acknowledging Brokenness</a:t>
            </a:r>
            <a:endParaRPr/>
          </a:p>
        </p:txBody>
      </p:sp>
      <p:sp>
        <p:nvSpPr>
          <p:cNvPr id="300" name="Google Shape;300;p32"/>
          <p:cNvSpPr txBox="1"/>
          <p:nvPr/>
        </p:nvSpPr>
        <p:spPr>
          <a:xfrm>
            <a:off x="952500" y="3371850"/>
            <a:ext cx="4524375" cy="2623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0" i="0" u="none" strike="noStrike" cap="none">
                <a:solidFill>
                  <a:srgbClr val="F3F0DF"/>
                </a:solidFill>
                <a:latin typeface="DM Sans"/>
                <a:ea typeface="DM Sans"/>
                <a:cs typeface="DM Sans"/>
                <a:sym typeface="DM Sans"/>
              </a:rPr>
              <a:t>Christianity agrees that creation is fractured. Scripture never claims the current world is a pristine paradise.</a:t>
            </a:r>
            <a:endParaRPr/>
          </a:p>
        </p:txBody>
      </p:sp>
      <p:sp>
        <p:nvSpPr>
          <p:cNvPr id="301" name="Google Shape;301;p32"/>
          <p:cNvSpPr txBox="1"/>
          <p:nvPr/>
        </p:nvSpPr>
        <p:spPr>
          <a:xfrm>
            <a:off x="6715125" y="2076450"/>
            <a:ext cx="4750593" cy="11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 b="1" i="0" u="none" strike="noStrike" cap="none">
                <a:solidFill>
                  <a:srgbClr val="11CAA0"/>
                </a:solidFill>
                <a:latin typeface="Merriweather"/>
                <a:ea typeface="Merriweather"/>
                <a:cs typeface="Merriweather"/>
                <a:sym typeface="Merriweather"/>
              </a:rPr>
              <a:t>God Entering Suffering</a:t>
            </a:r>
            <a:endParaRPr/>
          </a:p>
        </p:txBody>
      </p:sp>
      <p:sp>
        <p:nvSpPr>
          <p:cNvPr id="302" name="Google Shape;302;p32"/>
          <p:cNvSpPr txBox="1"/>
          <p:nvPr/>
        </p:nvSpPr>
        <p:spPr>
          <a:xfrm>
            <a:off x="6715125" y="3371850"/>
            <a:ext cx="4524375" cy="2623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0" i="0" u="none" strike="noStrike" cap="none">
                <a:solidFill>
                  <a:srgbClr val="F3F0DF"/>
                </a:solidFill>
                <a:latin typeface="DM Sans"/>
                <a:ea typeface="DM Sans"/>
                <a:cs typeface="DM Sans"/>
                <a:sym typeface="DM Sans"/>
              </a:rPr>
              <a:t>We discover God’s love in the Person of Jesus Christ, who entered human pain to redeem and restore creation.</a:t>
            </a:r>
            <a:endParaRPr/>
          </a:p>
        </p:txBody>
      </p:sp>
      <p:sp>
        <p:nvSpPr>
          <p:cNvPr id="303" name="Google Shape;303;p32"/>
          <p:cNvSpPr txBox="1"/>
          <p:nvPr/>
        </p:nvSpPr>
        <p:spPr>
          <a:xfrm>
            <a:off x="571500" y="571500"/>
            <a:ext cx="1160145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0" u="none" strike="noStrike" cap="none">
                <a:solidFill>
                  <a:srgbClr val="11CAA0"/>
                </a:solidFill>
                <a:latin typeface="Merriweather"/>
                <a:ea typeface="Merriweather"/>
                <a:cs typeface="Merriweather"/>
                <a:sym typeface="Merriweather"/>
              </a:rPr>
              <a:t>Hume: Suffering &amp; The Cross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" name="Google Shape;308;p3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1500" y="1619250"/>
            <a:ext cx="5286375" cy="528220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9" name="Google Shape;309;p3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34125" y="1974353"/>
            <a:ext cx="5286375" cy="4572000"/>
          </a:xfrm>
          <a:prstGeom prst="rect">
            <a:avLst/>
          </a:prstGeom>
          <a:noFill/>
          <a:ln>
            <a:noFill/>
          </a:ln>
        </p:spPr>
      </p:pic>
      <p:sp>
        <p:nvSpPr>
          <p:cNvPr id="310" name="Google Shape;310;p33"/>
          <p:cNvSpPr txBox="1"/>
          <p:nvPr/>
        </p:nvSpPr>
        <p:spPr>
          <a:xfrm>
            <a:off x="952500" y="2076450"/>
            <a:ext cx="4750593" cy="11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 b="1" i="0" u="none" strike="noStrike" cap="none">
                <a:solidFill>
                  <a:srgbClr val="004D7A"/>
                </a:solidFill>
                <a:latin typeface="Merriweather"/>
                <a:ea typeface="Merriweather"/>
                <a:cs typeface="Merriweather"/>
                <a:sym typeface="Merriweather"/>
              </a:rPr>
              <a:t>Limits of Human Mind</a:t>
            </a:r>
            <a:endParaRPr/>
          </a:p>
        </p:txBody>
      </p:sp>
      <p:sp>
        <p:nvSpPr>
          <p:cNvPr id="311" name="Google Shape;311;p33"/>
          <p:cNvSpPr txBox="1"/>
          <p:nvPr/>
        </p:nvSpPr>
        <p:spPr>
          <a:xfrm>
            <a:off x="952500" y="3371850"/>
            <a:ext cx="4524300" cy="33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50" b="0" i="0" u="none" strike="noStrike" cap="none">
                <a:solidFill>
                  <a:srgbClr val="1E293B"/>
                </a:solidFill>
                <a:latin typeface="DM Sans"/>
                <a:ea typeface="DM Sans"/>
                <a:cs typeface="DM Sans"/>
                <a:sym typeface="DM Sans"/>
              </a:rPr>
              <a:t>German philosopher Immanuel Kant sought to synthesize rationalism and empiricism by examining how the mind processes reality.</a:t>
            </a:r>
            <a:endParaRPr sz="1200"/>
          </a:p>
        </p:txBody>
      </p:sp>
      <p:pic>
        <p:nvPicPr>
          <p:cNvPr id="312" name="Google Shape;312;p33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34125" y="1974353"/>
            <a:ext cx="5286375" cy="4572000"/>
          </a:xfrm>
          <a:prstGeom prst="rect">
            <a:avLst/>
          </a:prstGeom>
          <a:noFill/>
          <a:ln>
            <a:noFill/>
          </a:ln>
        </p:spPr>
      </p:pic>
      <p:sp>
        <p:nvSpPr>
          <p:cNvPr id="313" name="Google Shape;313;p33"/>
          <p:cNvSpPr txBox="1"/>
          <p:nvPr/>
        </p:nvSpPr>
        <p:spPr>
          <a:xfrm>
            <a:off x="571500" y="571500"/>
            <a:ext cx="1160145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0" u="none" strike="noStrike" cap="none">
                <a:solidFill>
                  <a:srgbClr val="004D7A"/>
                </a:solidFill>
                <a:latin typeface="Merriweather"/>
                <a:ea typeface="Merriweather"/>
                <a:cs typeface="Merriweather"/>
                <a:sym typeface="Merriweather"/>
              </a:rPr>
              <a:t>Immanuel Kant (18th C)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8" name="Google Shape;318;p3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1500" y="1850380"/>
            <a:ext cx="5286375" cy="420498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9" name="Google Shape;319;p34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34125" y="1666875"/>
            <a:ext cx="5286375" cy="4572000"/>
          </a:xfrm>
          <a:prstGeom prst="rect">
            <a:avLst/>
          </a:prstGeom>
          <a:noFill/>
          <a:ln>
            <a:noFill/>
          </a:ln>
        </p:spPr>
      </p:pic>
      <p:sp>
        <p:nvSpPr>
          <p:cNvPr id="320" name="Google Shape;320;p34"/>
          <p:cNvSpPr txBox="1"/>
          <p:nvPr/>
        </p:nvSpPr>
        <p:spPr>
          <a:xfrm>
            <a:off x="952500" y="2307580"/>
            <a:ext cx="4750593" cy="552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 b="1" i="0" u="none" strike="noStrike" cap="none">
                <a:solidFill>
                  <a:srgbClr val="004D7A"/>
                </a:solidFill>
                <a:latin typeface="Merriweather"/>
                <a:ea typeface="Merriweather"/>
                <a:cs typeface="Merriweather"/>
                <a:sym typeface="Merriweather"/>
              </a:rPr>
              <a:t>Filtering Reality</a:t>
            </a:r>
            <a:endParaRPr/>
          </a:p>
        </p:txBody>
      </p:sp>
      <p:sp>
        <p:nvSpPr>
          <p:cNvPr id="321" name="Google Shape;321;p34"/>
          <p:cNvSpPr txBox="1"/>
          <p:nvPr/>
        </p:nvSpPr>
        <p:spPr>
          <a:xfrm>
            <a:off x="952500" y="3050530"/>
            <a:ext cx="4524375" cy="2623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0" i="0" u="none" strike="noStrike" cap="none">
                <a:solidFill>
                  <a:srgbClr val="1E293B"/>
                </a:solidFill>
                <a:latin typeface="DM Sans"/>
                <a:ea typeface="DM Sans"/>
                <a:cs typeface="DM Sans"/>
                <a:sym typeface="DM Sans"/>
              </a:rPr>
              <a:t>He argued that our brains actively filter sensory input through built-in categories like space, time, and causality.</a:t>
            </a:r>
            <a:endParaRPr/>
          </a:p>
        </p:txBody>
      </p:sp>
      <p:pic>
        <p:nvPicPr>
          <p:cNvPr id="322" name="Google Shape;322;p34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34125" y="1666875"/>
            <a:ext cx="5286375" cy="4572000"/>
          </a:xfrm>
          <a:prstGeom prst="rect">
            <a:avLst/>
          </a:prstGeom>
          <a:noFill/>
          <a:ln>
            <a:noFill/>
          </a:ln>
        </p:spPr>
      </p:pic>
      <p:sp>
        <p:nvSpPr>
          <p:cNvPr id="323" name="Google Shape;323;p34"/>
          <p:cNvSpPr txBox="1"/>
          <p:nvPr/>
        </p:nvSpPr>
        <p:spPr>
          <a:xfrm>
            <a:off x="571500" y="571500"/>
            <a:ext cx="1160145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0" u="none" strike="noStrike" cap="none">
                <a:solidFill>
                  <a:srgbClr val="004D7A"/>
                </a:solidFill>
                <a:latin typeface="Merriweather"/>
                <a:ea typeface="Merriweather"/>
                <a:cs typeface="Merriweather"/>
                <a:sym typeface="Merriweather"/>
              </a:rPr>
              <a:t>Immanuel Kant (18th C)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8" name="Google Shape;328;p3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1500" y="1619250"/>
            <a:ext cx="5286375" cy="4757439"/>
          </a:xfrm>
          <a:prstGeom prst="rect">
            <a:avLst/>
          </a:prstGeom>
          <a:noFill/>
          <a:ln>
            <a:noFill/>
          </a:ln>
        </p:spPr>
      </p:pic>
      <p:pic>
        <p:nvPicPr>
          <p:cNvPr id="329" name="Google Shape;329;p3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34125" y="1619250"/>
            <a:ext cx="5286375" cy="4757439"/>
          </a:xfrm>
          <a:prstGeom prst="rect">
            <a:avLst/>
          </a:prstGeom>
          <a:noFill/>
          <a:ln>
            <a:noFill/>
          </a:ln>
        </p:spPr>
      </p:pic>
      <p:sp>
        <p:nvSpPr>
          <p:cNvPr id="330" name="Google Shape;330;p35"/>
          <p:cNvSpPr txBox="1"/>
          <p:nvPr/>
        </p:nvSpPr>
        <p:spPr>
          <a:xfrm>
            <a:off x="952500" y="2076450"/>
            <a:ext cx="4750593" cy="11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 b="1" i="0" u="none" strike="noStrike" cap="none">
                <a:solidFill>
                  <a:srgbClr val="004D7A"/>
                </a:solidFill>
                <a:latin typeface="Merriweather"/>
                <a:ea typeface="Merriweather"/>
                <a:cs typeface="Merriweather"/>
                <a:sym typeface="Merriweather"/>
              </a:rPr>
              <a:t>The Phenomenal Realm</a:t>
            </a:r>
            <a:endParaRPr/>
          </a:p>
        </p:txBody>
      </p:sp>
      <p:sp>
        <p:nvSpPr>
          <p:cNvPr id="331" name="Google Shape;331;p35"/>
          <p:cNvSpPr txBox="1"/>
          <p:nvPr/>
        </p:nvSpPr>
        <p:spPr>
          <a:xfrm>
            <a:off x="952500" y="3371850"/>
            <a:ext cx="4524375" cy="2623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0" i="0" u="none" strike="noStrike" cap="none">
                <a:solidFill>
                  <a:srgbClr val="1E293B"/>
                </a:solidFill>
                <a:latin typeface="DM Sans"/>
                <a:ea typeface="DM Sans"/>
                <a:cs typeface="DM Sans"/>
                <a:sym typeface="DM Sans"/>
              </a:rPr>
              <a:t>The physical world as filtered through human senses. This is the legitimate domain of scientific study.</a:t>
            </a:r>
            <a:endParaRPr/>
          </a:p>
        </p:txBody>
      </p:sp>
      <p:sp>
        <p:nvSpPr>
          <p:cNvPr id="332" name="Google Shape;332;p35"/>
          <p:cNvSpPr txBox="1"/>
          <p:nvPr/>
        </p:nvSpPr>
        <p:spPr>
          <a:xfrm>
            <a:off x="6715125" y="2076450"/>
            <a:ext cx="4750593" cy="11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 b="1" i="0" u="none" strike="noStrike" cap="none">
                <a:solidFill>
                  <a:srgbClr val="004D7A"/>
                </a:solidFill>
                <a:latin typeface="Merriweather"/>
                <a:ea typeface="Merriweather"/>
                <a:cs typeface="Merriweather"/>
                <a:sym typeface="Merriweather"/>
              </a:rPr>
              <a:t>The Noumenal Realm</a:t>
            </a:r>
            <a:endParaRPr/>
          </a:p>
        </p:txBody>
      </p:sp>
      <p:sp>
        <p:nvSpPr>
          <p:cNvPr id="333" name="Google Shape;333;p35"/>
          <p:cNvSpPr txBox="1"/>
          <p:nvPr/>
        </p:nvSpPr>
        <p:spPr>
          <a:xfrm>
            <a:off x="6715125" y="3371850"/>
            <a:ext cx="4524375" cy="2623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0" i="0" u="none" strike="noStrike" cap="none">
                <a:solidFill>
                  <a:srgbClr val="1E293B"/>
                </a:solidFill>
                <a:latin typeface="DM Sans"/>
                <a:ea typeface="DM Sans"/>
                <a:cs typeface="DM Sans"/>
                <a:sym typeface="DM Sans"/>
              </a:rPr>
              <a:t>Ultimate reality in itself, including God, the soul, and moral duty—forever beyond scientific inspection.</a:t>
            </a:r>
            <a:endParaRPr/>
          </a:p>
        </p:txBody>
      </p:sp>
      <p:sp>
        <p:nvSpPr>
          <p:cNvPr id="334" name="Google Shape;334;p35"/>
          <p:cNvSpPr txBox="1"/>
          <p:nvPr/>
        </p:nvSpPr>
        <p:spPr>
          <a:xfrm>
            <a:off x="571500" y="571500"/>
            <a:ext cx="1160145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0" u="none" strike="noStrike" cap="none">
                <a:solidFill>
                  <a:srgbClr val="004D7A"/>
                </a:solidFill>
                <a:latin typeface="Merriweather"/>
                <a:ea typeface="Merriweather"/>
                <a:cs typeface="Merriweather"/>
                <a:sym typeface="Merriweather"/>
              </a:rPr>
              <a:t>Kant: Two Realms of Being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9" name="Google Shape;339;p36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1500" y="1619250"/>
            <a:ext cx="5286375" cy="56432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40" name="Google Shape;340;p36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34125" y="1619250"/>
            <a:ext cx="5286375" cy="5643264"/>
          </a:xfrm>
          <a:prstGeom prst="rect">
            <a:avLst/>
          </a:prstGeom>
          <a:noFill/>
          <a:ln>
            <a:noFill/>
          </a:ln>
        </p:spPr>
      </p:pic>
      <p:sp>
        <p:nvSpPr>
          <p:cNvPr id="341" name="Google Shape;341;p36"/>
          <p:cNvSpPr txBox="1"/>
          <p:nvPr/>
        </p:nvSpPr>
        <p:spPr>
          <a:xfrm>
            <a:off x="952500" y="2962275"/>
            <a:ext cx="4750593" cy="11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 b="1" i="0" u="none" strike="noStrike" cap="none">
                <a:solidFill>
                  <a:srgbClr val="004D7A"/>
                </a:solidFill>
                <a:latin typeface="Merriweather"/>
                <a:ea typeface="Merriweather"/>
                <a:cs typeface="Merriweather"/>
                <a:sym typeface="Merriweather"/>
              </a:rPr>
              <a:t>Scientific Tools Specific</a:t>
            </a:r>
            <a:endParaRPr/>
          </a:p>
        </p:txBody>
      </p:sp>
      <p:sp>
        <p:nvSpPr>
          <p:cNvPr id="342" name="Google Shape;342;p36"/>
          <p:cNvSpPr txBox="1"/>
          <p:nvPr/>
        </p:nvSpPr>
        <p:spPr>
          <a:xfrm>
            <a:off x="952500" y="4257675"/>
            <a:ext cx="4524300" cy="20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50" b="0" i="0" u="none" strike="noStrike" cap="none">
                <a:solidFill>
                  <a:srgbClr val="1E293B"/>
                </a:solidFill>
                <a:latin typeface="DM Sans"/>
                <a:ea typeface="DM Sans"/>
                <a:cs typeface="DM Sans"/>
                <a:sym typeface="DM Sans"/>
              </a:rPr>
              <a:t>Kant proved that scientific methodology is designed specifically to analyze physical matter and energy, not spirit.</a:t>
            </a:r>
            <a:endParaRPr sz="1000"/>
          </a:p>
        </p:txBody>
      </p:sp>
      <p:sp>
        <p:nvSpPr>
          <p:cNvPr id="343" name="Google Shape;343;p36"/>
          <p:cNvSpPr txBox="1"/>
          <p:nvPr/>
        </p:nvSpPr>
        <p:spPr>
          <a:xfrm>
            <a:off x="6715125" y="2962275"/>
            <a:ext cx="4750593" cy="11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 b="1" i="0" u="none" strike="noStrike" cap="none">
                <a:solidFill>
                  <a:srgbClr val="004D7A"/>
                </a:solidFill>
                <a:latin typeface="Merriweather"/>
                <a:ea typeface="Merriweather"/>
                <a:cs typeface="Merriweather"/>
                <a:sym typeface="Merriweather"/>
              </a:rPr>
              <a:t>Protection from Scientism</a:t>
            </a:r>
            <a:endParaRPr/>
          </a:p>
        </p:txBody>
      </p:sp>
      <p:sp>
        <p:nvSpPr>
          <p:cNvPr id="344" name="Google Shape;344;p36"/>
          <p:cNvSpPr txBox="1"/>
          <p:nvPr/>
        </p:nvSpPr>
        <p:spPr>
          <a:xfrm>
            <a:off x="6715125" y="4257675"/>
            <a:ext cx="4524375" cy="2600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0" i="0" u="none" strike="noStrike" cap="none">
                <a:solidFill>
                  <a:srgbClr val="1E293B"/>
                </a:solidFill>
                <a:latin typeface="DM Sans"/>
                <a:ea typeface="DM Sans"/>
                <a:cs typeface="DM Sans"/>
                <a:sym typeface="DM Sans"/>
              </a:rPr>
              <a:t>This protects believers from "scientism"—the false claim that physical science is the sole arbiter of all reality.</a:t>
            </a:r>
            <a:endParaRPr/>
          </a:p>
        </p:txBody>
      </p:sp>
      <p:pic>
        <p:nvPicPr>
          <p:cNvPr id="345" name="Google Shape;345;p36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52500" y="2143125"/>
            <a:ext cx="495300" cy="495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6" name="Google Shape;346;p36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715125" y="2143125"/>
            <a:ext cx="495300" cy="495300"/>
          </a:xfrm>
          <a:prstGeom prst="rect">
            <a:avLst/>
          </a:prstGeom>
          <a:noFill/>
          <a:ln>
            <a:noFill/>
          </a:ln>
        </p:spPr>
      </p:pic>
      <p:sp>
        <p:nvSpPr>
          <p:cNvPr id="347" name="Google Shape;347;p36"/>
          <p:cNvSpPr txBox="1"/>
          <p:nvPr/>
        </p:nvSpPr>
        <p:spPr>
          <a:xfrm>
            <a:off x="571500" y="571500"/>
            <a:ext cx="1160145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0" u="none" strike="noStrike" cap="none">
                <a:solidFill>
                  <a:srgbClr val="004D7A"/>
                </a:solidFill>
                <a:latin typeface="Merriweather"/>
                <a:ea typeface="Merriweather"/>
                <a:cs typeface="Merriweather"/>
                <a:sym typeface="Merriweather"/>
              </a:rPr>
              <a:t>Kant: Boundaries of Science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2" name="Google Shape;352;p3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3" name="Google Shape;353;p37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1619250"/>
            <a:ext cx="5286375" cy="466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4" name="Google Shape;354;p37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34125" y="1619250"/>
            <a:ext cx="5286375" cy="4667250"/>
          </a:xfrm>
          <a:prstGeom prst="rect">
            <a:avLst/>
          </a:prstGeom>
          <a:noFill/>
          <a:ln>
            <a:noFill/>
          </a:ln>
        </p:spPr>
      </p:pic>
      <p:sp>
        <p:nvSpPr>
          <p:cNvPr id="355" name="Google Shape;355;p37"/>
          <p:cNvSpPr txBox="1"/>
          <p:nvPr/>
        </p:nvSpPr>
        <p:spPr>
          <a:xfrm>
            <a:off x="952500" y="2076450"/>
            <a:ext cx="4750593" cy="552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 b="1" i="0" u="none" strike="noStrike" cap="none">
                <a:solidFill>
                  <a:srgbClr val="11CAA0"/>
                </a:solidFill>
                <a:latin typeface="Merriweather"/>
                <a:ea typeface="Merriweather"/>
                <a:cs typeface="Merriweather"/>
                <a:sym typeface="Merriweather"/>
              </a:rPr>
              <a:t>Scientific Enclosure</a:t>
            </a:r>
            <a:endParaRPr/>
          </a:p>
        </p:txBody>
      </p:sp>
      <p:sp>
        <p:nvSpPr>
          <p:cNvPr id="356" name="Google Shape;356;p37"/>
          <p:cNvSpPr txBox="1"/>
          <p:nvPr/>
        </p:nvSpPr>
        <p:spPr>
          <a:xfrm>
            <a:off x="952500" y="2819400"/>
            <a:ext cx="4524375" cy="2623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0" i="0" u="none" strike="noStrike" cap="none">
                <a:solidFill>
                  <a:srgbClr val="F3F0DF"/>
                </a:solidFill>
                <a:latin typeface="DM Sans"/>
                <a:ea typeface="DM Sans"/>
                <a:cs typeface="DM Sans"/>
                <a:sym typeface="DM Sans"/>
              </a:rPr>
              <a:t>He encouraged the view that reason can only operate within the physical world, relegating spiritual truths to opinion.</a:t>
            </a:r>
            <a:endParaRPr/>
          </a:p>
        </p:txBody>
      </p:sp>
      <p:sp>
        <p:nvSpPr>
          <p:cNvPr id="357" name="Google Shape;357;p37"/>
          <p:cNvSpPr txBox="1"/>
          <p:nvPr/>
        </p:nvSpPr>
        <p:spPr>
          <a:xfrm>
            <a:off x="6715125" y="2076450"/>
            <a:ext cx="4750593" cy="552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 b="1" i="0" u="none" strike="noStrike" cap="none">
                <a:solidFill>
                  <a:srgbClr val="11CAA0"/>
                </a:solidFill>
                <a:latin typeface="Merriweather"/>
                <a:ea typeface="Merriweather"/>
                <a:cs typeface="Merriweather"/>
                <a:sym typeface="Merriweather"/>
              </a:rPr>
              <a:t>Agnostic Barrier</a:t>
            </a:r>
            <a:endParaRPr/>
          </a:p>
        </p:txBody>
      </p:sp>
      <p:sp>
        <p:nvSpPr>
          <p:cNvPr id="358" name="Google Shape;358;p37"/>
          <p:cNvSpPr txBox="1"/>
          <p:nvPr/>
        </p:nvSpPr>
        <p:spPr>
          <a:xfrm>
            <a:off x="6715125" y="2819400"/>
            <a:ext cx="4524375" cy="2623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0" i="0" u="none" strike="noStrike" cap="none">
                <a:solidFill>
                  <a:srgbClr val="F3F0DF"/>
                </a:solidFill>
                <a:latin typeface="DM Sans"/>
                <a:ea typeface="DM Sans"/>
                <a:cs typeface="DM Sans"/>
                <a:sym typeface="DM Sans"/>
              </a:rPr>
              <a:t>He built a philosophical wall separating theoretical human intellect from transcendent, knowable spiritual truth.</a:t>
            </a:r>
            <a:endParaRPr/>
          </a:p>
        </p:txBody>
      </p:sp>
      <p:sp>
        <p:nvSpPr>
          <p:cNvPr id="359" name="Google Shape;359;p37"/>
          <p:cNvSpPr txBox="1"/>
          <p:nvPr/>
        </p:nvSpPr>
        <p:spPr>
          <a:xfrm>
            <a:off x="571500" y="571500"/>
            <a:ext cx="1160145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0" u="none" strike="noStrike" cap="none">
                <a:solidFill>
                  <a:srgbClr val="11CAA0"/>
                </a:solidFill>
                <a:latin typeface="Merriweather"/>
                <a:ea typeface="Merriweather"/>
                <a:cs typeface="Merriweather"/>
                <a:sym typeface="Merriweather"/>
              </a:rPr>
              <a:t>Kant: The Epistemic Divide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4" name="Google Shape;364;p38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5" name="Google Shape;365;p38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1619250"/>
            <a:ext cx="5286375" cy="4757439"/>
          </a:xfrm>
          <a:prstGeom prst="rect">
            <a:avLst/>
          </a:prstGeom>
          <a:noFill/>
          <a:ln>
            <a:noFill/>
          </a:ln>
        </p:spPr>
      </p:pic>
      <p:pic>
        <p:nvPicPr>
          <p:cNvPr id="366" name="Google Shape;366;p38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34125" y="1619250"/>
            <a:ext cx="5286375" cy="4757439"/>
          </a:xfrm>
          <a:prstGeom prst="rect">
            <a:avLst/>
          </a:prstGeom>
          <a:noFill/>
          <a:ln>
            <a:noFill/>
          </a:ln>
        </p:spPr>
      </p:pic>
      <p:sp>
        <p:nvSpPr>
          <p:cNvPr id="367" name="Google Shape;367;p38"/>
          <p:cNvSpPr txBox="1"/>
          <p:nvPr/>
        </p:nvSpPr>
        <p:spPr>
          <a:xfrm>
            <a:off x="952500" y="2076450"/>
            <a:ext cx="4750593" cy="11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 b="1" i="0" u="none" strike="noStrike" cap="none">
                <a:solidFill>
                  <a:srgbClr val="11CAA0"/>
                </a:solidFill>
                <a:latin typeface="Merriweather"/>
                <a:ea typeface="Merriweather"/>
                <a:cs typeface="Merriweather"/>
                <a:sym typeface="Merriweather"/>
              </a:rPr>
              <a:t>Reason Cannot Climb</a:t>
            </a:r>
            <a:endParaRPr/>
          </a:p>
        </p:txBody>
      </p:sp>
      <p:sp>
        <p:nvSpPr>
          <p:cNvPr id="368" name="Google Shape;368;p38"/>
          <p:cNvSpPr txBox="1"/>
          <p:nvPr/>
        </p:nvSpPr>
        <p:spPr>
          <a:xfrm>
            <a:off x="952500" y="3371850"/>
            <a:ext cx="4524375" cy="2623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0" i="0" u="none" strike="noStrike" cap="none">
                <a:solidFill>
                  <a:srgbClr val="F3F0DF"/>
                </a:solidFill>
                <a:latin typeface="DM Sans"/>
                <a:ea typeface="DM Sans"/>
                <a:cs typeface="DM Sans"/>
                <a:sym typeface="DM Sans"/>
              </a:rPr>
              <a:t>Because human intellect cannot cross the noumenal divide on its own, we require God to bridge the massive gap.</a:t>
            </a:r>
            <a:endParaRPr/>
          </a:p>
        </p:txBody>
      </p:sp>
      <p:sp>
        <p:nvSpPr>
          <p:cNvPr id="369" name="Google Shape;369;p38"/>
          <p:cNvSpPr txBox="1"/>
          <p:nvPr/>
        </p:nvSpPr>
        <p:spPr>
          <a:xfrm>
            <a:off x="6715125" y="2076450"/>
            <a:ext cx="4750593" cy="11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 b="1" i="0" u="none" strike="noStrike" cap="none">
                <a:solidFill>
                  <a:srgbClr val="11CAA0"/>
                </a:solidFill>
                <a:latin typeface="Merriweather"/>
                <a:ea typeface="Merriweather"/>
                <a:cs typeface="Merriweather"/>
                <a:sym typeface="Merriweather"/>
              </a:rPr>
              <a:t>The Incarnation Solution</a:t>
            </a:r>
            <a:endParaRPr/>
          </a:p>
        </p:txBody>
      </p:sp>
      <p:sp>
        <p:nvSpPr>
          <p:cNvPr id="370" name="Google Shape;370;p38"/>
          <p:cNvSpPr txBox="1"/>
          <p:nvPr/>
        </p:nvSpPr>
        <p:spPr>
          <a:xfrm>
            <a:off x="6715125" y="3371850"/>
            <a:ext cx="4524375" cy="2623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0" i="0" u="none" strike="noStrike" cap="none">
                <a:solidFill>
                  <a:srgbClr val="F3F0DF"/>
                </a:solidFill>
                <a:latin typeface="DM Sans"/>
                <a:ea typeface="DM Sans"/>
                <a:cs typeface="DM Sans"/>
                <a:sym typeface="DM Sans"/>
              </a:rPr>
              <a:t>God reached down into the phenomenal realm through Jesus Christ—making the transcendent God visible.</a:t>
            </a:r>
            <a:endParaRPr/>
          </a:p>
        </p:txBody>
      </p:sp>
      <p:sp>
        <p:nvSpPr>
          <p:cNvPr id="371" name="Google Shape;371;p38"/>
          <p:cNvSpPr txBox="1"/>
          <p:nvPr/>
        </p:nvSpPr>
        <p:spPr>
          <a:xfrm>
            <a:off x="571500" y="571500"/>
            <a:ext cx="1160145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0" u="none" strike="noStrike" cap="none">
                <a:solidFill>
                  <a:srgbClr val="11CAA0"/>
                </a:solidFill>
                <a:latin typeface="Merriweather"/>
                <a:ea typeface="Merriweather"/>
                <a:cs typeface="Merriweather"/>
                <a:sym typeface="Merriweather"/>
              </a:rPr>
              <a:t>Kant: Need for Revelation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6" name="Google Shape;376;p39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1500" y="1619250"/>
            <a:ext cx="5286375" cy="466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7" name="Google Shape;377;p39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34125" y="1619250"/>
            <a:ext cx="5286375" cy="4667250"/>
          </a:xfrm>
          <a:prstGeom prst="rect">
            <a:avLst/>
          </a:prstGeom>
          <a:noFill/>
          <a:ln>
            <a:noFill/>
          </a:ln>
        </p:spPr>
      </p:pic>
      <p:sp>
        <p:nvSpPr>
          <p:cNvPr id="378" name="Google Shape;378;p39"/>
          <p:cNvSpPr txBox="1"/>
          <p:nvPr/>
        </p:nvSpPr>
        <p:spPr>
          <a:xfrm>
            <a:off x="952500" y="2076450"/>
            <a:ext cx="4750593" cy="552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 b="1" i="0" u="none" strike="noStrike" cap="none">
                <a:solidFill>
                  <a:srgbClr val="004D7A"/>
                </a:solidFill>
                <a:latin typeface="Merriweather"/>
                <a:ea typeface="Merriweather"/>
                <a:cs typeface="Merriweather"/>
                <a:sym typeface="Merriweather"/>
              </a:rPr>
              <a:t>Scriptural Clarity</a:t>
            </a:r>
            <a:endParaRPr/>
          </a:p>
        </p:txBody>
      </p:sp>
      <p:sp>
        <p:nvSpPr>
          <p:cNvPr id="379" name="Google Shape;379;p39"/>
          <p:cNvSpPr txBox="1"/>
          <p:nvPr/>
        </p:nvSpPr>
        <p:spPr>
          <a:xfrm>
            <a:off x="952500" y="2819400"/>
            <a:ext cx="4524375" cy="20990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0" i="0" u="none" strike="noStrike" cap="none">
                <a:solidFill>
                  <a:srgbClr val="1E293B"/>
                </a:solidFill>
                <a:latin typeface="DM Sans"/>
                <a:ea typeface="DM Sans"/>
                <a:cs typeface="DM Sans"/>
                <a:sym typeface="DM Sans"/>
              </a:rPr>
              <a:t>Special revelation provides the trustworthy bridge between finite human minds and divine reality.</a:t>
            </a:r>
            <a:endParaRPr/>
          </a:p>
        </p:txBody>
      </p:sp>
      <p:sp>
        <p:nvSpPr>
          <p:cNvPr id="380" name="Google Shape;380;p39"/>
          <p:cNvSpPr txBox="1"/>
          <p:nvPr/>
        </p:nvSpPr>
        <p:spPr>
          <a:xfrm>
            <a:off x="6715125" y="2076450"/>
            <a:ext cx="4750593" cy="552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 b="1" i="0" u="none" strike="noStrike" cap="none">
                <a:solidFill>
                  <a:srgbClr val="004D7A"/>
                </a:solidFill>
                <a:latin typeface="Merriweather"/>
                <a:ea typeface="Merriweather"/>
                <a:cs typeface="Merriweather"/>
                <a:sym typeface="Merriweather"/>
              </a:rPr>
              <a:t>Realms Reconciled</a:t>
            </a:r>
            <a:endParaRPr/>
          </a:p>
        </p:txBody>
      </p:sp>
      <p:sp>
        <p:nvSpPr>
          <p:cNvPr id="381" name="Google Shape;381;p39"/>
          <p:cNvSpPr txBox="1"/>
          <p:nvPr/>
        </p:nvSpPr>
        <p:spPr>
          <a:xfrm>
            <a:off x="6715125" y="2819400"/>
            <a:ext cx="4524375" cy="2623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0" i="0" u="none" strike="noStrike" cap="none">
                <a:solidFill>
                  <a:srgbClr val="1E293B"/>
                </a:solidFill>
                <a:latin typeface="DM Sans"/>
                <a:ea typeface="DM Sans"/>
                <a:cs typeface="DM Sans"/>
                <a:sym typeface="DM Sans"/>
              </a:rPr>
              <a:t>Christianity confirms that finite minds cannot discover God through speculation; God stepped into time.</a:t>
            </a:r>
            <a:endParaRPr/>
          </a:p>
        </p:txBody>
      </p:sp>
      <p:sp>
        <p:nvSpPr>
          <p:cNvPr id="382" name="Google Shape;382;p39"/>
          <p:cNvSpPr txBox="1"/>
          <p:nvPr/>
        </p:nvSpPr>
        <p:spPr>
          <a:xfrm>
            <a:off x="571500" y="571500"/>
            <a:ext cx="1160145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0" u="none" strike="noStrike" cap="none">
                <a:solidFill>
                  <a:srgbClr val="004D7A"/>
                </a:solidFill>
                <a:latin typeface="Merriweather"/>
                <a:ea typeface="Merriweather"/>
                <a:cs typeface="Merriweather"/>
                <a:sym typeface="Merriweather"/>
              </a:rPr>
              <a:t>Kant: Reaching Across Divide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7" name="Google Shape;387;p40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8" name="Google Shape;388;p40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1619250"/>
            <a:ext cx="5286375" cy="5282207"/>
          </a:xfrm>
          <a:prstGeom prst="rect">
            <a:avLst/>
          </a:prstGeom>
          <a:noFill/>
          <a:ln>
            <a:noFill/>
          </a:ln>
        </p:spPr>
      </p:pic>
      <p:pic>
        <p:nvPicPr>
          <p:cNvPr id="389" name="Google Shape;389;p40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34125" y="1974353"/>
            <a:ext cx="5286375" cy="4572000"/>
          </a:xfrm>
          <a:prstGeom prst="rect">
            <a:avLst/>
          </a:prstGeom>
          <a:noFill/>
          <a:ln>
            <a:noFill/>
          </a:ln>
        </p:spPr>
      </p:pic>
      <p:sp>
        <p:nvSpPr>
          <p:cNvPr id="390" name="Google Shape;390;p40"/>
          <p:cNvSpPr txBox="1"/>
          <p:nvPr/>
        </p:nvSpPr>
        <p:spPr>
          <a:xfrm>
            <a:off x="952500" y="2076450"/>
            <a:ext cx="4750593" cy="11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 b="1" i="0" u="none" strike="noStrike" cap="none">
                <a:solidFill>
                  <a:srgbClr val="11CAA0"/>
                </a:solidFill>
                <a:latin typeface="Merriweather"/>
                <a:ea typeface="Merriweather"/>
                <a:cs typeface="Merriweather"/>
                <a:sym typeface="Merriweather"/>
              </a:rPr>
              <a:t>Psychological Projection</a:t>
            </a:r>
            <a:endParaRPr/>
          </a:p>
        </p:txBody>
      </p:sp>
      <p:sp>
        <p:nvSpPr>
          <p:cNvPr id="391" name="Google Shape;391;p40"/>
          <p:cNvSpPr txBox="1"/>
          <p:nvPr/>
        </p:nvSpPr>
        <p:spPr>
          <a:xfrm>
            <a:off x="952500" y="3371850"/>
            <a:ext cx="4524300" cy="273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0" i="0" u="none" strike="noStrike" cap="none">
                <a:solidFill>
                  <a:srgbClr val="F3F0DF"/>
                </a:solidFill>
                <a:latin typeface="DM Sans"/>
                <a:ea typeface="DM Sans"/>
                <a:cs typeface="DM Sans"/>
                <a:sym typeface="DM Sans"/>
              </a:rPr>
              <a:t>G</a:t>
            </a:r>
            <a:r>
              <a:rPr lang="en-US" sz="2550" b="0" i="0" u="none" strike="noStrike" cap="none">
                <a:solidFill>
                  <a:srgbClr val="F3F0DF"/>
                </a:solidFill>
                <a:latin typeface="DM Sans"/>
                <a:ea typeface="DM Sans"/>
                <a:cs typeface="DM Sans"/>
                <a:sym typeface="DM Sans"/>
              </a:rPr>
              <a:t>erman philosopher Ludwig Feuerbach asserted that religion is merely an invented psychological projection born of human longing.</a:t>
            </a:r>
            <a:endParaRPr sz="1100"/>
          </a:p>
        </p:txBody>
      </p:sp>
      <p:pic>
        <p:nvPicPr>
          <p:cNvPr id="392" name="Google Shape;392;p40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334125" y="1974353"/>
            <a:ext cx="5286375" cy="4572000"/>
          </a:xfrm>
          <a:prstGeom prst="rect">
            <a:avLst/>
          </a:prstGeom>
          <a:noFill/>
          <a:ln>
            <a:noFill/>
          </a:ln>
        </p:spPr>
      </p:pic>
      <p:sp>
        <p:nvSpPr>
          <p:cNvPr id="393" name="Google Shape;393;p40"/>
          <p:cNvSpPr txBox="1"/>
          <p:nvPr/>
        </p:nvSpPr>
        <p:spPr>
          <a:xfrm>
            <a:off x="571500" y="571500"/>
            <a:ext cx="1160145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0" u="none" strike="noStrike" cap="none">
                <a:solidFill>
                  <a:srgbClr val="11CAA0"/>
                </a:solidFill>
                <a:latin typeface="Merriweather"/>
                <a:ea typeface="Merriweather"/>
                <a:cs typeface="Merriweather"/>
                <a:sym typeface="Merriweather"/>
              </a:rPr>
              <a:t>Ludwig Feuerbach (19th C)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8" name="Google Shape;398;p41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9" name="Google Shape;399;p41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1619250"/>
            <a:ext cx="5286375" cy="4757439"/>
          </a:xfrm>
          <a:prstGeom prst="rect">
            <a:avLst/>
          </a:prstGeom>
          <a:noFill/>
          <a:ln>
            <a:noFill/>
          </a:ln>
        </p:spPr>
      </p:pic>
      <p:pic>
        <p:nvPicPr>
          <p:cNvPr id="400" name="Google Shape;400;p41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34125" y="1711969"/>
            <a:ext cx="5286375" cy="4572000"/>
          </a:xfrm>
          <a:prstGeom prst="rect">
            <a:avLst/>
          </a:prstGeom>
          <a:noFill/>
          <a:ln>
            <a:noFill/>
          </a:ln>
        </p:spPr>
      </p:pic>
      <p:sp>
        <p:nvSpPr>
          <p:cNvPr id="401" name="Google Shape;401;p41"/>
          <p:cNvSpPr txBox="1"/>
          <p:nvPr/>
        </p:nvSpPr>
        <p:spPr>
          <a:xfrm>
            <a:off x="952500" y="2076450"/>
            <a:ext cx="4750593" cy="11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 b="1" i="0" u="none" strike="noStrike" cap="none">
                <a:solidFill>
                  <a:srgbClr val="11CAA0"/>
                </a:solidFill>
                <a:latin typeface="Merriweather"/>
                <a:ea typeface="Merriweather"/>
                <a:cs typeface="Merriweather"/>
                <a:sym typeface="Merriweather"/>
              </a:rPr>
              <a:t>The Heavenly Canvas</a:t>
            </a:r>
            <a:endParaRPr/>
          </a:p>
        </p:txBody>
      </p:sp>
      <p:sp>
        <p:nvSpPr>
          <p:cNvPr id="402" name="Google Shape;402;p41"/>
          <p:cNvSpPr txBox="1"/>
          <p:nvPr/>
        </p:nvSpPr>
        <p:spPr>
          <a:xfrm>
            <a:off x="952500" y="3371850"/>
            <a:ext cx="4524300" cy="218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50" b="0" i="0" u="none" strike="noStrike" cap="none">
                <a:solidFill>
                  <a:srgbClr val="F3F0DF"/>
                </a:solidFill>
                <a:latin typeface="DM Sans"/>
                <a:ea typeface="DM Sans"/>
                <a:cs typeface="DM Sans"/>
                <a:sym typeface="DM Sans"/>
              </a:rPr>
              <a:t>He claimed humans project their ideal virtues onto an imaginary heavenly canvas and simply call it "God."</a:t>
            </a:r>
            <a:endParaRPr sz="1200"/>
          </a:p>
        </p:txBody>
      </p:sp>
      <p:pic>
        <p:nvPicPr>
          <p:cNvPr id="403" name="Google Shape;403;p41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334125" y="1711969"/>
            <a:ext cx="5286375" cy="4572000"/>
          </a:xfrm>
          <a:prstGeom prst="rect">
            <a:avLst/>
          </a:prstGeom>
          <a:noFill/>
          <a:ln>
            <a:noFill/>
          </a:ln>
        </p:spPr>
      </p:pic>
      <p:sp>
        <p:nvSpPr>
          <p:cNvPr id="404" name="Google Shape;404;p41"/>
          <p:cNvSpPr txBox="1"/>
          <p:nvPr/>
        </p:nvSpPr>
        <p:spPr>
          <a:xfrm>
            <a:off x="571500" y="571500"/>
            <a:ext cx="1160145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0" u="none" strike="noStrike" cap="none">
                <a:solidFill>
                  <a:srgbClr val="11CAA0"/>
                </a:solidFill>
                <a:latin typeface="Merriweather"/>
                <a:ea typeface="Merriweather"/>
                <a:cs typeface="Merriweather"/>
                <a:sym typeface="Merriweather"/>
              </a:rPr>
              <a:t>Ludwig Feuerbach (19th C)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1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5"/>
          <p:cNvSpPr/>
          <p:nvPr/>
        </p:nvSpPr>
        <p:spPr>
          <a:xfrm>
            <a:off x="5381625" y="1665982"/>
            <a:ext cx="1428750" cy="57150"/>
          </a:xfrm>
          <a:prstGeom prst="rect">
            <a:avLst/>
          </a:prstGeom>
          <a:solidFill>
            <a:srgbClr val="11CA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5"/>
          <p:cNvSpPr txBox="1"/>
          <p:nvPr/>
        </p:nvSpPr>
        <p:spPr>
          <a:xfrm>
            <a:off x="1010364" y="2104132"/>
            <a:ext cx="10171271" cy="1862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49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375" b="1" i="0" u="none" strike="noStrike" cap="none">
                <a:solidFill>
                  <a:srgbClr val="F3F0DF"/>
                </a:solidFill>
                <a:latin typeface="Merriweather"/>
                <a:ea typeface="Merriweather"/>
                <a:cs typeface="Merriweather"/>
                <a:sym typeface="Merriweather"/>
              </a:rPr>
              <a:t>Part 01:</a:t>
            </a:r>
            <a:b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6375" b="1" i="0" u="none" strike="noStrike" cap="none">
                <a:solidFill>
                  <a:srgbClr val="F3F0DF"/>
                </a:solidFill>
                <a:latin typeface="Merriweather"/>
                <a:ea typeface="Merriweather"/>
                <a:cs typeface="Merriweather"/>
                <a:sym typeface="Merriweather"/>
              </a:rPr>
              <a:t> The Landscape of Doubt</a:t>
            </a:r>
            <a:endParaRPr/>
          </a:p>
        </p:txBody>
      </p:sp>
      <p:sp>
        <p:nvSpPr>
          <p:cNvPr id="102" name="Google Shape;102;p15"/>
          <p:cNvSpPr txBox="1"/>
          <p:nvPr/>
        </p:nvSpPr>
        <p:spPr>
          <a:xfrm>
            <a:off x="2000250" y="4442519"/>
            <a:ext cx="8191500" cy="635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49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 b="0" i="0" u="none" strike="noStrike" cap="none">
                <a:solidFill>
                  <a:srgbClr val="11CAA0"/>
                </a:solidFill>
                <a:latin typeface="DM Sans"/>
                <a:ea typeface="DM Sans"/>
                <a:cs typeface="DM Sans"/>
                <a:sym typeface="DM Sans"/>
              </a:rPr>
              <a:t>Tracing Scepticism through Philosophy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" name="Google Shape;409;p42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1500" y="1619250"/>
            <a:ext cx="5286375" cy="4757439"/>
          </a:xfrm>
          <a:prstGeom prst="rect">
            <a:avLst/>
          </a:prstGeom>
          <a:noFill/>
          <a:ln>
            <a:noFill/>
          </a:ln>
        </p:spPr>
      </p:pic>
      <p:pic>
        <p:nvPicPr>
          <p:cNvPr id="410" name="Google Shape;410;p42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34125" y="1619250"/>
            <a:ext cx="5286375" cy="4757439"/>
          </a:xfrm>
          <a:prstGeom prst="rect">
            <a:avLst/>
          </a:prstGeom>
          <a:noFill/>
          <a:ln>
            <a:noFill/>
          </a:ln>
        </p:spPr>
      </p:pic>
      <p:sp>
        <p:nvSpPr>
          <p:cNvPr id="411" name="Google Shape;411;p42"/>
          <p:cNvSpPr txBox="1"/>
          <p:nvPr/>
        </p:nvSpPr>
        <p:spPr>
          <a:xfrm>
            <a:off x="952500" y="2076450"/>
            <a:ext cx="4750593" cy="11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 b="1" i="0" u="none" strike="noStrike" cap="none">
                <a:solidFill>
                  <a:srgbClr val="004D7A"/>
                </a:solidFill>
                <a:latin typeface="Merriweather"/>
                <a:ea typeface="Merriweather"/>
                <a:cs typeface="Merriweather"/>
                <a:sym typeface="Merriweather"/>
              </a:rPr>
              <a:t>God as Parental Figure</a:t>
            </a:r>
            <a:endParaRPr/>
          </a:p>
        </p:txBody>
      </p:sp>
      <p:sp>
        <p:nvSpPr>
          <p:cNvPr id="412" name="Google Shape;412;p42"/>
          <p:cNvSpPr txBox="1"/>
          <p:nvPr/>
        </p:nvSpPr>
        <p:spPr>
          <a:xfrm>
            <a:off x="952500" y="3371850"/>
            <a:ext cx="4524375" cy="2623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0" i="0" u="none" strike="noStrike" cap="none">
                <a:solidFill>
                  <a:srgbClr val="1E293B"/>
                </a:solidFill>
                <a:latin typeface="DM Sans"/>
                <a:ea typeface="DM Sans"/>
                <a:cs typeface="DM Sans"/>
                <a:sym typeface="DM Sans"/>
              </a:rPr>
              <a:t>Feuerbach argued that helpless humans invent a cosmic Parent to feel protected in an unpredictable universe.</a:t>
            </a:r>
            <a:endParaRPr/>
          </a:p>
        </p:txBody>
      </p:sp>
      <p:sp>
        <p:nvSpPr>
          <p:cNvPr id="413" name="Google Shape;413;p42"/>
          <p:cNvSpPr txBox="1"/>
          <p:nvPr/>
        </p:nvSpPr>
        <p:spPr>
          <a:xfrm>
            <a:off x="6715125" y="2076450"/>
            <a:ext cx="4750593" cy="11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 b="1" i="0" u="none" strike="noStrike" cap="none">
                <a:solidFill>
                  <a:srgbClr val="004D7A"/>
                </a:solidFill>
                <a:latin typeface="Merriweather"/>
                <a:ea typeface="Merriweather"/>
                <a:cs typeface="Merriweather"/>
                <a:sym typeface="Merriweather"/>
              </a:rPr>
              <a:t>Anthropomorphic Mirror</a:t>
            </a:r>
            <a:endParaRPr/>
          </a:p>
        </p:txBody>
      </p:sp>
      <p:sp>
        <p:nvSpPr>
          <p:cNvPr id="414" name="Google Shape;414;p42"/>
          <p:cNvSpPr txBox="1"/>
          <p:nvPr/>
        </p:nvSpPr>
        <p:spPr>
          <a:xfrm>
            <a:off x="6715125" y="3371850"/>
            <a:ext cx="4524375" cy="20990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0" i="0" u="none" strike="noStrike" cap="none">
                <a:solidFill>
                  <a:srgbClr val="1E293B"/>
                </a:solidFill>
                <a:latin typeface="DM Sans"/>
                <a:ea typeface="DM Sans"/>
                <a:cs typeface="DM Sans"/>
                <a:sym typeface="DM Sans"/>
              </a:rPr>
              <a:t>He claimed: "God is merely human nature projected into infinity." Religion impoverishes humanity.</a:t>
            </a:r>
            <a:endParaRPr/>
          </a:p>
        </p:txBody>
      </p:sp>
      <p:sp>
        <p:nvSpPr>
          <p:cNvPr id="415" name="Google Shape;415;p42"/>
          <p:cNvSpPr txBox="1"/>
          <p:nvPr/>
        </p:nvSpPr>
        <p:spPr>
          <a:xfrm>
            <a:off x="571500" y="571500"/>
            <a:ext cx="1160145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0" u="none" strike="noStrike" cap="none">
                <a:solidFill>
                  <a:srgbClr val="004D7A"/>
                </a:solidFill>
                <a:latin typeface="Merriweather"/>
                <a:ea typeface="Merriweather"/>
                <a:cs typeface="Merriweather"/>
                <a:sym typeface="Merriweather"/>
              </a:rPr>
              <a:t>Feuerbach: Wishful Thinking</a:t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0" name="Google Shape;420;p4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1500" y="1619250"/>
            <a:ext cx="5286375" cy="5090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421" name="Google Shape;421;p4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34125" y="1619250"/>
            <a:ext cx="5286375" cy="5090814"/>
          </a:xfrm>
          <a:prstGeom prst="rect">
            <a:avLst/>
          </a:prstGeom>
          <a:noFill/>
          <a:ln>
            <a:noFill/>
          </a:ln>
        </p:spPr>
      </p:pic>
      <p:sp>
        <p:nvSpPr>
          <p:cNvPr id="422" name="Google Shape;422;p43"/>
          <p:cNvSpPr txBox="1"/>
          <p:nvPr/>
        </p:nvSpPr>
        <p:spPr>
          <a:xfrm>
            <a:off x="952500" y="2962275"/>
            <a:ext cx="4750593" cy="552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 b="1" i="0" u="none" strike="noStrike" cap="none">
                <a:solidFill>
                  <a:srgbClr val="004D7A"/>
                </a:solidFill>
                <a:latin typeface="Merriweather"/>
                <a:ea typeface="Merriweather"/>
                <a:cs typeface="Merriweather"/>
                <a:sym typeface="Merriweather"/>
              </a:rPr>
              <a:t>Freudian Precursor</a:t>
            </a:r>
            <a:endParaRPr/>
          </a:p>
        </p:txBody>
      </p:sp>
      <p:sp>
        <p:nvSpPr>
          <p:cNvPr id="423" name="Google Shape;423;p43"/>
          <p:cNvSpPr txBox="1"/>
          <p:nvPr/>
        </p:nvSpPr>
        <p:spPr>
          <a:xfrm>
            <a:off x="952500" y="3705225"/>
            <a:ext cx="4524375" cy="2623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0" i="0" u="none" strike="noStrike" cap="none">
                <a:solidFill>
                  <a:srgbClr val="1E293B"/>
                </a:solidFill>
                <a:latin typeface="DM Sans"/>
                <a:ea typeface="DM Sans"/>
                <a:cs typeface="DM Sans"/>
                <a:sym typeface="DM Sans"/>
              </a:rPr>
              <a:t>He paved the way for Sigmund Freud's later view of religion as an illusion and a wish-fulfillment neurosis.</a:t>
            </a:r>
            <a:endParaRPr/>
          </a:p>
        </p:txBody>
      </p:sp>
      <p:sp>
        <p:nvSpPr>
          <p:cNvPr id="424" name="Google Shape;424;p43"/>
          <p:cNvSpPr txBox="1"/>
          <p:nvPr/>
        </p:nvSpPr>
        <p:spPr>
          <a:xfrm>
            <a:off x="6715125" y="2962275"/>
            <a:ext cx="4750593" cy="552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 b="1" i="0" u="none" strike="noStrike" cap="none">
                <a:solidFill>
                  <a:srgbClr val="004D7A"/>
                </a:solidFill>
                <a:latin typeface="Merriweather"/>
                <a:ea typeface="Merriweather"/>
                <a:cs typeface="Merriweather"/>
                <a:sym typeface="Merriweather"/>
              </a:rPr>
              <a:t>Secular Reduction</a:t>
            </a:r>
            <a:endParaRPr/>
          </a:p>
        </p:txBody>
      </p:sp>
      <p:sp>
        <p:nvSpPr>
          <p:cNvPr id="425" name="Google Shape;425;p43"/>
          <p:cNvSpPr txBox="1"/>
          <p:nvPr/>
        </p:nvSpPr>
        <p:spPr>
          <a:xfrm>
            <a:off x="6715125" y="3705225"/>
            <a:ext cx="4524375" cy="2623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0" i="0" u="none" strike="noStrike" cap="none">
                <a:solidFill>
                  <a:srgbClr val="1E293B"/>
                </a:solidFill>
                <a:latin typeface="DM Sans"/>
                <a:ea typeface="DM Sans"/>
                <a:cs typeface="DM Sans"/>
                <a:sym typeface="DM Sans"/>
              </a:rPr>
              <a:t>He encouraged modern culture to dismiss deep spiritual experiences as mere brain chemistry or an emotional crutch.</a:t>
            </a:r>
            <a:endParaRPr/>
          </a:p>
        </p:txBody>
      </p:sp>
      <p:pic>
        <p:nvPicPr>
          <p:cNvPr id="426" name="Google Shape;426;p43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52500" y="2143125"/>
            <a:ext cx="438150" cy="495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7" name="Google Shape;427;p43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715125" y="2143125"/>
            <a:ext cx="495300" cy="495300"/>
          </a:xfrm>
          <a:prstGeom prst="rect">
            <a:avLst/>
          </a:prstGeom>
          <a:noFill/>
          <a:ln>
            <a:noFill/>
          </a:ln>
        </p:spPr>
      </p:pic>
      <p:sp>
        <p:nvSpPr>
          <p:cNvPr id="428" name="Google Shape;428;p43"/>
          <p:cNvSpPr txBox="1"/>
          <p:nvPr/>
        </p:nvSpPr>
        <p:spPr>
          <a:xfrm>
            <a:off x="571500" y="571500"/>
            <a:ext cx="1160145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0" u="none" strike="noStrike" cap="none">
                <a:solidFill>
                  <a:srgbClr val="004D7A"/>
                </a:solidFill>
                <a:latin typeface="Merriweather"/>
                <a:ea typeface="Merriweather"/>
                <a:cs typeface="Merriweather"/>
                <a:sym typeface="Merriweather"/>
              </a:rPr>
              <a:t>Feuerbach: Psych Scepticism</a:t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3" name="Google Shape;433;p4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4" name="Google Shape;434;p44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1619250"/>
            <a:ext cx="5286375" cy="4757439"/>
          </a:xfrm>
          <a:prstGeom prst="rect">
            <a:avLst/>
          </a:prstGeom>
          <a:noFill/>
          <a:ln>
            <a:noFill/>
          </a:ln>
        </p:spPr>
      </p:pic>
      <p:pic>
        <p:nvPicPr>
          <p:cNvPr id="435" name="Google Shape;435;p44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34125" y="1619250"/>
            <a:ext cx="5286375" cy="4757439"/>
          </a:xfrm>
          <a:prstGeom prst="rect">
            <a:avLst/>
          </a:prstGeom>
          <a:noFill/>
          <a:ln>
            <a:noFill/>
          </a:ln>
        </p:spPr>
      </p:pic>
      <p:sp>
        <p:nvSpPr>
          <p:cNvPr id="436" name="Google Shape;436;p44"/>
          <p:cNvSpPr txBox="1"/>
          <p:nvPr/>
        </p:nvSpPr>
        <p:spPr>
          <a:xfrm>
            <a:off x="952500" y="2076450"/>
            <a:ext cx="4750593" cy="11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 b="1" i="0" u="none" strike="noStrike" cap="none">
                <a:solidFill>
                  <a:srgbClr val="11CAA0"/>
                </a:solidFill>
                <a:latin typeface="Merriweather"/>
                <a:ea typeface="Merriweather"/>
                <a:cs typeface="Merriweather"/>
                <a:sym typeface="Merriweather"/>
              </a:rPr>
              <a:t>Desire Points to Reality</a:t>
            </a:r>
            <a:endParaRPr/>
          </a:p>
        </p:txBody>
      </p:sp>
      <p:sp>
        <p:nvSpPr>
          <p:cNvPr id="437" name="Google Shape;437;p44"/>
          <p:cNvSpPr txBox="1"/>
          <p:nvPr/>
        </p:nvSpPr>
        <p:spPr>
          <a:xfrm>
            <a:off x="952500" y="3371850"/>
            <a:ext cx="4524375" cy="20990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0" i="0" u="none" strike="noStrike" cap="none">
                <a:solidFill>
                  <a:srgbClr val="F3F0DF"/>
                </a:solidFill>
                <a:latin typeface="DM Sans"/>
                <a:ea typeface="DM Sans"/>
                <a:cs typeface="DM Sans"/>
                <a:sym typeface="DM Sans"/>
              </a:rPr>
              <a:t>As C.S. Lewis noted, innate human desires correspond to real objects: physical hunger points to real food.</a:t>
            </a:r>
            <a:endParaRPr/>
          </a:p>
        </p:txBody>
      </p:sp>
      <p:sp>
        <p:nvSpPr>
          <p:cNvPr id="438" name="Google Shape;438;p44"/>
          <p:cNvSpPr txBox="1"/>
          <p:nvPr/>
        </p:nvSpPr>
        <p:spPr>
          <a:xfrm>
            <a:off x="6715125" y="2076450"/>
            <a:ext cx="4750593" cy="11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 b="1" i="0" u="none" strike="noStrike" cap="none">
                <a:solidFill>
                  <a:srgbClr val="11CAA0"/>
                </a:solidFill>
                <a:latin typeface="Merriweather"/>
                <a:ea typeface="Merriweather"/>
                <a:cs typeface="Merriweather"/>
                <a:sym typeface="Merriweather"/>
              </a:rPr>
              <a:t>Transcendental Longing</a:t>
            </a:r>
            <a:endParaRPr/>
          </a:p>
        </p:txBody>
      </p:sp>
      <p:sp>
        <p:nvSpPr>
          <p:cNvPr id="439" name="Google Shape;439;p44"/>
          <p:cNvSpPr txBox="1"/>
          <p:nvPr/>
        </p:nvSpPr>
        <p:spPr>
          <a:xfrm>
            <a:off x="6715125" y="3371850"/>
            <a:ext cx="4524375" cy="2623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0" i="0" u="none" strike="noStrike" cap="none">
                <a:solidFill>
                  <a:srgbClr val="F3F0DF"/>
                </a:solidFill>
                <a:latin typeface="DM Sans"/>
                <a:ea typeface="DM Sans"/>
                <a:cs typeface="DM Sans"/>
                <a:sym typeface="DM Sans"/>
              </a:rPr>
              <a:t>Our universal desire for eternal purpose and a heavenly Father suggests we were created for spiritual reality.</a:t>
            </a:r>
            <a:endParaRPr/>
          </a:p>
        </p:txBody>
      </p:sp>
      <p:sp>
        <p:nvSpPr>
          <p:cNvPr id="440" name="Google Shape;440;p44"/>
          <p:cNvSpPr txBox="1"/>
          <p:nvPr/>
        </p:nvSpPr>
        <p:spPr>
          <a:xfrm>
            <a:off x="571500" y="571500"/>
            <a:ext cx="1160145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0" u="none" strike="noStrike" cap="none">
                <a:solidFill>
                  <a:srgbClr val="11CAA0"/>
                </a:solidFill>
                <a:latin typeface="Merriweather"/>
                <a:ea typeface="Merriweather"/>
                <a:cs typeface="Merriweather"/>
                <a:sym typeface="Merriweather"/>
              </a:rPr>
              <a:t>Feuerbach: Argument from Desire</a:t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5" name="Google Shape;445;p4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6" name="Google Shape;446;p4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1619250"/>
            <a:ext cx="5286375" cy="4757439"/>
          </a:xfrm>
          <a:prstGeom prst="rect">
            <a:avLst/>
          </a:prstGeom>
          <a:noFill/>
          <a:ln>
            <a:noFill/>
          </a:ln>
        </p:spPr>
      </p:pic>
      <p:pic>
        <p:nvPicPr>
          <p:cNvPr id="447" name="Google Shape;447;p45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34125" y="1619250"/>
            <a:ext cx="5286375" cy="4757439"/>
          </a:xfrm>
          <a:prstGeom prst="rect">
            <a:avLst/>
          </a:prstGeom>
          <a:noFill/>
          <a:ln>
            <a:noFill/>
          </a:ln>
        </p:spPr>
      </p:pic>
      <p:sp>
        <p:nvSpPr>
          <p:cNvPr id="448" name="Google Shape;448;p45"/>
          <p:cNvSpPr txBox="1"/>
          <p:nvPr/>
        </p:nvSpPr>
        <p:spPr>
          <a:xfrm>
            <a:off x="952500" y="2076450"/>
            <a:ext cx="4750593" cy="552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 b="1" i="0" u="none" strike="noStrike" cap="none">
                <a:solidFill>
                  <a:srgbClr val="11CAA0"/>
                </a:solidFill>
                <a:latin typeface="Merriweather"/>
                <a:ea typeface="Merriweather"/>
                <a:cs typeface="Merriweather"/>
                <a:sym typeface="Merriweather"/>
              </a:rPr>
              <a:t>Intentional Design</a:t>
            </a:r>
            <a:endParaRPr/>
          </a:p>
        </p:txBody>
      </p:sp>
      <p:sp>
        <p:nvSpPr>
          <p:cNvPr id="449" name="Google Shape;449;p45"/>
          <p:cNvSpPr txBox="1"/>
          <p:nvPr/>
        </p:nvSpPr>
        <p:spPr>
          <a:xfrm>
            <a:off x="952500" y="2819400"/>
            <a:ext cx="4524375" cy="2623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0" i="0" u="none" strike="noStrike" cap="none">
                <a:solidFill>
                  <a:srgbClr val="F3F0DF"/>
                </a:solidFill>
                <a:latin typeface="DM Sans"/>
                <a:ea typeface="DM Sans"/>
                <a:cs typeface="DM Sans"/>
                <a:sym typeface="DM Sans"/>
              </a:rPr>
              <a:t>Christianity agrees we possess a deep need for a Heavenly Father—because He designed us for relationship.</a:t>
            </a:r>
            <a:endParaRPr/>
          </a:p>
        </p:txBody>
      </p:sp>
      <p:sp>
        <p:nvSpPr>
          <p:cNvPr id="450" name="Google Shape;450;p45"/>
          <p:cNvSpPr txBox="1"/>
          <p:nvPr/>
        </p:nvSpPr>
        <p:spPr>
          <a:xfrm>
            <a:off x="6715125" y="2076450"/>
            <a:ext cx="4750593" cy="11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 b="1" i="0" u="none" strike="noStrike" cap="none">
                <a:solidFill>
                  <a:srgbClr val="11CAA0"/>
                </a:solidFill>
                <a:latin typeface="Merriweather"/>
                <a:ea typeface="Merriweather"/>
                <a:cs typeface="Merriweather"/>
                <a:sym typeface="Merriweather"/>
              </a:rPr>
              <a:t>Uncomfortable Truths</a:t>
            </a:r>
            <a:endParaRPr/>
          </a:p>
        </p:txBody>
      </p:sp>
      <p:sp>
        <p:nvSpPr>
          <p:cNvPr id="451" name="Google Shape;451;p45"/>
          <p:cNvSpPr txBox="1"/>
          <p:nvPr/>
        </p:nvSpPr>
        <p:spPr>
          <a:xfrm>
            <a:off x="6715125" y="3371850"/>
            <a:ext cx="4524375" cy="2623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0" i="0" u="none" strike="noStrike" cap="none">
                <a:solidFill>
                  <a:srgbClr val="F3F0DF"/>
                </a:solidFill>
                <a:latin typeface="DM Sans"/>
                <a:ea typeface="DM Sans"/>
                <a:cs typeface="DM Sans"/>
                <a:sym typeface="DM Sans"/>
              </a:rPr>
              <a:t>The God of the Bible is far from a comfortable crutch; He demands moral purity, self-denial, and repentance.</a:t>
            </a:r>
            <a:endParaRPr/>
          </a:p>
        </p:txBody>
      </p:sp>
      <p:sp>
        <p:nvSpPr>
          <p:cNvPr id="452" name="Google Shape;452;p45"/>
          <p:cNvSpPr txBox="1"/>
          <p:nvPr/>
        </p:nvSpPr>
        <p:spPr>
          <a:xfrm>
            <a:off x="571500" y="571500"/>
            <a:ext cx="1160145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0" u="none" strike="noStrike" cap="none">
                <a:solidFill>
                  <a:srgbClr val="11CAA0"/>
                </a:solidFill>
                <a:latin typeface="Merriweather"/>
                <a:ea typeface="Merriweather"/>
                <a:cs typeface="Merriweather"/>
                <a:sym typeface="Merriweather"/>
              </a:rPr>
              <a:t>Feuerbach: Designed for Father</a:t>
            </a: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7" name="Google Shape;457;p46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1500" y="1619250"/>
            <a:ext cx="5286375" cy="5282207"/>
          </a:xfrm>
          <a:prstGeom prst="rect">
            <a:avLst/>
          </a:prstGeom>
          <a:noFill/>
          <a:ln>
            <a:noFill/>
          </a:ln>
        </p:spPr>
      </p:pic>
      <p:pic>
        <p:nvPicPr>
          <p:cNvPr id="458" name="Google Shape;458;p46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34125" y="1974353"/>
            <a:ext cx="5286375" cy="4572000"/>
          </a:xfrm>
          <a:prstGeom prst="rect">
            <a:avLst/>
          </a:prstGeom>
          <a:noFill/>
          <a:ln>
            <a:noFill/>
          </a:ln>
        </p:spPr>
      </p:pic>
      <p:sp>
        <p:nvSpPr>
          <p:cNvPr id="459" name="Google Shape;459;p46"/>
          <p:cNvSpPr txBox="1"/>
          <p:nvPr/>
        </p:nvSpPr>
        <p:spPr>
          <a:xfrm>
            <a:off x="952500" y="2076450"/>
            <a:ext cx="4750593" cy="11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 b="1" i="0" u="none" strike="noStrike" cap="none">
                <a:solidFill>
                  <a:srgbClr val="004D7A"/>
                </a:solidFill>
                <a:latin typeface="Merriweather"/>
                <a:ea typeface="Merriweather"/>
                <a:cs typeface="Merriweather"/>
                <a:sym typeface="Merriweather"/>
              </a:rPr>
              <a:t>The Collapse of Morality</a:t>
            </a:r>
            <a:endParaRPr/>
          </a:p>
        </p:txBody>
      </p:sp>
      <p:sp>
        <p:nvSpPr>
          <p:cNvPr id="460" name="Google Shape;460;p46"/>
          <p:cNvSpPr txBox="1"/>
          <p:nvPr/>
        </p:nvSpPr>
        <p:spPr>
          <a:xfrm>
            <a:off x="952500" y="3371850"/>
            <a:ext cx="4524300" cy="273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0" i="0" u="none" strike="noStrike" cap="none">
                <a:solidFill>
                  <a:srgbClr val="1E293B"/>
                </a:solidFill>
                <a:latin typeface="DM Sans"/>
                <a:ea typeface="DM Sans"/>
                <a:cs typeface="DM Sans"/>
                <a:sym typeface="DM Sans"/>
              </a:rPr>
              <a:t>G</a:t>
            </a:r>
            <a:r>
              <a:rPr lang="en-US" sz="2550" b="0" i="0" u="none" strike="noStrike" cap="none">
                <a:solidFill>
                  <a:srgbClr val="1E293B"/>
                </a:solidFill>
                <a:latin typeface="DM Sans"/>
                <a:ea typeface="DM Sans"/>
                <a:cs typeface="DM Sans"/>
                <a:sym typeface="DM Sans"/>
              </a:rPr>
              <a:t>erman philosopher Friedrich Nietzsche prophetically recognized the radical consequences of Western secularism discarding God.</a:t>
            </a:r>
            <a:endParaRPr sz="1100"/>
          </a:p>
        </p:txBody>
      </p:sp>
      <p:pic>
        <p:nvPicPr>
          <p:cNvPr id="461" name="Google Shape;461;p46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34125" y="1974353"/>
            <a:ext cx="5286375" cy="4572000"/>
          </a:xfrm>
          <a:prstGeom prst="rect">
            <a:avLst/>
          </a:prstGeom>
          <a:noFill/>
          <a:ln>
            <a:noFill/>
          </a:ln>
        </p:spPr>
      </p:pic>
      <p:sp>
        <p:nvSpPr>
          <p:cNvPr id="462" name="Google Shape;462;p46"/>
          <p:cNvSpPr txBox="1"/>
          <p:nvPr/>
        </p:nvSpPr>
        <p:spPr>
          <a:xfrm>
            <a:off x="571500" y="571500"/>
            <a:ext cx="1160145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0" u="none" strike="noStrike" cap="none">
                <a:solidFill>
                  <a:srgbClr val="004D7A"/>
                </a:solidFill>
                <a:latin typeface="Merriweather"/>
                <a:ea typeface="Merriweather"/>
                <a:cs typeface="Merriweather"/>
                <a:sym typeface="Merriweather"/>
              </a:rPr>
              <a:t>Friedrich Nietzsche (19th C)</a:t>
            </a: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7" name="Google Shape;467;p4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1500" y="1619250"/>
            <a:ext cx="5286375" cy="4757439"/>
          </a:xfrm>
          <a:prstGeom prst="rect">
            <a:avLst/>
          </a:prstGeom>
          <a:noFill/>
          <a:ln>
            <a:noFill/>
          </a:ln>
        </p:spPr>
      </p:pic>
      <p:pic>
        <p:nvPicPr>
          <p:cNvPr id="468" name="Google Shape;468;p47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34125" y="1711969"/>
            <a:ext cx="5286375" cy="4572000"/>
          </a:xfrm>
          <a:prstGeom prst="rect">
            <a:avLst/>
          </a:prstGeom>
          <a:noFill/>
          <a:ln>
            <a:noFill/>
          </a:ln>
        </p:spPr>
      </p:pic>
      <p:sp>
        <p:nvSpPr>
          <p:cNvPr id="469" name="Google Shape;469;p47"/>
          <p:cNvSpPr txBox="1"/>
          <p:nvPr/>
        </p:nvSpPr>
        <p:spPr>
          <a:xfrm>
            <a:off x="952500" y="2076450"/>
            <a:ext cx="4750593" cy="11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 b="1" i="0" u="none" strike="noStrike" cap="none">
                <a:solidFill>
                  <a:srgbClr val="004D7A"/>
                </a:solidFill>
                <a:latin typeface="Merriweather"/>
                <a:ea typeface="Merriweather"/>
                <a:cs typeface="Merriweather"/>
                <a:sym typeface="Merriweather"/>
              </a:rPr>
              <a:t>Severing the Foundation</a:t>
            </a:r>
            <a:endParaRPr/>
          </a:p>
        </p:txBody>
      </p:sp>
      <p:sp>
        <p:nvSpPr>
          <p:cNvPr id="470" name="Google Shape;470;p47"/>
          <p:cNvSpPr txBox="1"/>
          <p:nvPr/>
        </p:nvSpPr>
        <p:spPr>
          <a:xfrm>
            <a:off x="952500" y="3371850"/>
            <a:ext cx="4524375" cy="2623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0" i="0" u="none" strike="noStrike" cap="none">
                <a:solidFill>
                  <a:srgbClr val="1E293B"/>
                </a:solidFill>
                <a:latin typeface="DM Sans"/>
                <a:ea typeface="DM Sans"/>
                <a:cs typeface="DM Sans"/>
                <a:sym typeface="DM Sans"/>
              </a:rPr>
              <a:t>He warned that removing God completely destroys the essential foundation for objective moral values and human equality.</a:t>
            </a:r>
            <a:endParaRPr/>
          </a:p>
        </p:txBody>
      </p:sp>
      <p:pic>
        <p:nvPicPr>
          <p:cNvPr id="471" name="Google Shape;471;p47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34125" y="1711969"/>
            <a:ext cx="5286375" cy="4572000"/>
          </a:xfrm>
          <a:prstGeom prst="rect">
            <a:avLst/>
          </a:prstGeom>
          <a:noFill/>
          <a:ln>
            <a:noFill/>
          </a:ln>
        </p:spPr>
      </p:pic>
      <p:sp>
        <p:nvSpPr>
          <p:cNvPr id="472" name="Google Shape;472;p47"/>
          <p:cNvSpPr txBox="1"/>
          <p:nvPr/>
        </p:nvSpPr>
        <p:spPr>
          <a:xfrm>
            <a:off x="571500" y="571500"/>
            <a:ext cx="1160145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0" u="none" strike="noStrike" cap="none">
                <a:solidFill>
                  <a:srgbClr val="004D7A"/>
                </a:solidFill>
                <a:latin typeface="Merriweather"/>
                <a:ea typeface="Merriweather"/>
                <a:cs typeface="Merriweather"/>
                <a:sym typeface="Merriweather"/>
              </a:rPr>
              <a:t>Friedrich Nietzsche (19th C)</a:t>
            </a: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7" name="Google Shape;477;p48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1500" y="1619250"/>
            <a:ext cx="5286375" cy="4757439"/>
          </a:xfrm>
          <a:prstGeom prst="rect">
            <a:avLst/>
          </a:prstGeom>
          <a:noFill/>
          <a:ln>
            <a:noFill/>
          </a:ln>
        </p:spPr>
      </p:pic>
      <p:pic>
        <p:nvPicPr>
          <p:cNvPr id="478" name="Google Shape;478;p48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34125" y="1619250"/>
            <a:ext cx="5286375" cy="4757439"/>
          </a:xfrm>
          <a:prstGeom prst="rect">
            <a:avLst/>
          </a:prstGeom>
          <a:noFill/>
          <a:ln>
            <a:noFill/>
          </a:ln>
        </p:spPr>
      </p:pic>
      <p:sp>
        <p:nvSpPr>
          <p:cNvPr id="479" name="Google Shape;479;p48"/>
          <p:cNvSpPr txBox="1"/>
          <p:nvPr/>
        </p:nvSpPr>
        <p:spPr>
          <a:xfrm>
            <a:off x="952500" y="2076450"/>
            <a:ext cx="4750593" cy="11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 b="1" i="0" u="none" strike="noStrike" cap="none">
                <a:solidFill>
                  <a:srgbClr val="004D7A"/>
                </a:solidFill>
                <a:latin typeface="Merriweather"/>
                <a:ea typeface="Merriweather"/>
                <a:cs typeface="Merriweather"/>
                <a:sym typeface="Merriweather"/>
              </a:rPr>
              <a:t>Severing Moral Roots</a:t>
            </a:r>
            <a:endParaRPr/>
          </a:p>
        </p:txBody>
      </p:sp>
      <p:sp>
        <p:nvSpPr>
          <p:cNvPr id="480" name="Google Shape;480;p48"/>
          <p:cNvSpPr txBox="1"/>
          <p:nvPr/>
        </p:nvSpPr>
        <p:spPr>
          <a:xfrm>
            <a:off x="952500" y="3371850"/>
            <a:ext cx="4524375" cy="2623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0" i="0" u="none" strike="noStrike" cap="none">
                <a:solidFill>
                  <a:srgbClr val="1E293B"/>
                </a:solidFill>
                <a:latin typeface="DM Sans"/>
                <a:ea typeface="DM Sans"/>
                <a:cs typeface="DM Sans"/>
                <a:sym typeface="DM Sans"/>
              </a:rPr>
              <a:t>Nietzsche observed that secular society foolishly thought it could reject God while retaining Christian ethics.</a:t>
            </a:r>
            <a:endParaRPr/>
          </a:p>
        </p:txBody>
      </p:sp>
      <p:sp>
        <p:nvSpPr>
          <p:cNvPr id="481" name="Google Shape;481;p48"/>
          <p:cNvSpPr txBox="1"/>
          <p:nvPr/>
        </p:nvSpPr>
        <p:spPr>
          <a:xfrm>
            <a:off x="6715125" y="2076450"/>
            <a:ext cx="4750593" cy="552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 b="1" i="0" u="none" strike="noStrike" cap="none">
                <a:solidFill>
                  <a:srgbClr val="004D7A"/>
                </a:solidFill>
                <a:latin typeface="Merriweather"/>
                <a:ea typeface="Merriweather"/>
                <a:cs typeface="Merriweather"/>
                <a:sym typeface="Merriweather"/>
              </a:rPr>
              <a:t>Will to Power</a:t>
            </a:r>
            <a:endParaRPr/>
          </a:p>
        </p:txBody>
      </p:sp>
      <p:sp>
        <p:nvSpPr>
          <p:cNvPr id="482" name="Google Shape;482;p48"/>
          <p:cNvSpPr txBox="1"/>
          <p:nvPr/>
        </p:nvSpPr>
        <p:spPr>
          <a:xfrm>
            <a:off x="6715125" y="2819400"/>
            <a:ext cx="4524375" cy="2623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0" i="0" u="none" strike="noStrike" cap="none">
                <a:solidFill>
                  <a:srgbClr val="1E293B"/>
                </a:solidFill>
                <a:latin typeface="DM Sans"/>
                <a:ea typeface="DM Sans"/>
                <a:cs typeface="DM Sans"/>
                <a:sym typeface="DM Sans"/>
              </a:rPr>
              <a:t>Without an absolute God, objective right and wrong vanish. What remains is the strong dominating the weak.</a:t>
            </a:r>
            <a:endParaRPr/>
          </a:p>
        </p:txBody>
      </p:sp>
      <p:sp>
        <p:nvSpPr>
          <p:cNvPr id="483" name="Google Shape;483;p48"/>
          <p:cNvSpPr txBox="1"/>
          <p:nvPr/>
        </p:nvSpPr>
        <p:spPr>
          <a:xfrm>
            <a:off x="571500" y="571500"/>
            <a:ext cx="1160145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0" u="none" strike="noStrike" cap="none">
                <a:solidFill>
                  <a:srgbClr val="004D7A"/>
                </a:solidFill>
                <a:latin typeface="Merriweather"/>
                <a:ea typeface="Merriweather"/>
                <a:cs typeface="Merriweather"/>
                <a:sym typeface="Merriweather"/>
              </a:rPr>
              <a:t>Nietzsche: The Death of God</a:t>
            </a:r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8" name="Google Shape;488;p49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1500" y="1619250"/>
            <a:ext cx="5286375" cy="5090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489" name="Google Shape;489;p49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34125" y="1619250"/>
            <a:ext cx="5286375" cy="5090814"/>
          </a:xfrm>
          <a:prstGeom prst="rect">
            <a:avLst/>
          </a:prstGeom>
          <a:noFill/>
          <a:ln>
            <a:noFill/>
          </a:ln>
        </p:spPr>
      </p:pic>
      <p:sp>
        <p:nvSpPr>
          <p:cNvPr id="490" name="Google Shape;490;p49"/>
          <p:cNvSpPr txBox="1"/>
          <p:nvPr/>
        </p:nvSpPr>
        <p:spPr>
          <a:xfrm>
            <a:off x="952500" y="2962275"/>
            <a:ext cx="4750593" cy="552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 b="1" i="0" u="none" strike="noStrike" cap="none">
                <a:solidFill>
                  <a:srgbClr val="004D7A"/>
                </a:solidFill>
                <a:latin typeface="Merriweather"/>
                <a:ea typeface="Merriweather"/>
                <a:cs typeface="Merriweather"/>
                <a:sym typeface="Merriweather"/>
              </a:rPr>
              <a:t>Detested Bigotry</a:t>
            </a:r>
            <a:endParaRPr/>
          </a:p>
        </p:txBody>
      </p:sp>
      <p:sp>
        <p:nvSpPr>
          <p:cNvPr id="491" name="Google Shape;491;p49"/>
          <p:cNvSpPr txBox="1"/>
          <p:nvPr/>
        </p:nvSpPr>
        <p:spPr>
          <a:xfrm>
            <a:off x="952500" y="3705225"/>
            <a:ext cx="4524375" cy="2623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0" i="0" u="none" strike="noStrike" cap="none">
                <a:solidFill>
                  <a:srgbClr val="1E293B"/>
                </a:solidFill>
                <a:latin typeface="DM Sans"/>
                <a:ea typeface="DM Sans"/>
                <a:cs typeface="DM Sans"/>
                <a:sym typeface="DM Sans"/>
              </a:rPr>
              <a:t>Nietzsche despised anti-Semitism and nationalist chauvinism, severing relationships over racial prejudice.</a:t>
            </a:r>
            <a:endParaRPr/>
          </a:p>
        </p:txBody>
      </p:sp>
      <p:sp>
        <p:nvSpPr>
          <p:cNvPr id="492" name="Google Shape;492;p49"/>
          <p:cNvSpPr txBox="1"/>
          <p:nvPr/>
        </p:nvSpPr>
        <p:spPr>
          <a:xfrm>
            <a:off x="6715125" y="2962275"/>
            <a:ext cx="4750593" cy="552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 b="1" i="0" u="none" strike="noStrike" cap="none">
                <a:solidFill>
                  <a:srgbClr val="004D7A"/>
                </a:solidFill>
                <a:latin typeface="Merriweather"/>
                <a:ea typeface="Merriweather"/>
                <a:cs typeface="Merriweather"/>
                <a:sym typeface="Merriweather"/>
              </a:rPr>
              <a:t>Sister's Distortion</a:t>
            </a:r>
            <a:endParaRPr/>
          </a:p>
        </p:txBody>
      </p:sp>
      <p:sp>
        <p:nvSpPr>
          <p:cNvPr id="493" name="Google Shape;493;p49"/>
          <p:cNvSpPr txBox="1"/>
          <p:nvPr/>
        </p:nvSpPr>
        <p:spPr>
          <a:xfrm>
            <a:off x="6715125" y="3705225"/>
            <a:ext cx="4524375" cy="2623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0" i="0" u="none" strike="noStrike" cap="none">
                <a:solidFill>
                  <a:srgbClr val="1E293B"/>
                </a:solidFill>
                <a:latin typeface="DM Sans"/>
                <a:ea typeface="DM Sans"/>
                <a:cs typeface="DM Sans"/>
                <a:sym typeface="DM Sans"/>
              </a:rPr>
              <a:t>After his death, his anti-Semitic sister Elisabeth maliciously altered notebooks to fit totalitarian ideology.</a:t>
            </a:r>
            <a:endParaRPr/>
          </a:p>
        </p:txBody>
      </p:sp>
      <p:pic>
        <p:nvPicPr>
          <p:cNvPr id="494" name="Google Shape;494;p49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52500" y="2143125"/>
            <a:ext cx="495300" cy="495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5" name="Google Shape;495;p49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715125" y="2143125"/>
            <a:ext cx="495300" cy="495300"/>
          </a:xfrm>
          <a:prstGeom prst="rect">
            <a:avLst/>
          </a:prstGeom>
          <a:noFill/>
          <a:ln>
            <a:noFill/>
          </a:ln>
        </p:spPr>
      </p:pic>
      <p:sp>
        <p:nvSpPr>
          <p:cNvPr id="496" name="Google Shape;496;p49"/>
          <p:cNvSpPr txBox="1"/>
          <p:nvPr/>
        </p:nvSpPr>
        <p:spPr>
          <a:xfrm>
            <a:off x="571500" y="571500"/>
            <a:ext cx="1160145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0" u="none" strike="noStrike" cap="none">
                <a:solidFill>
                  <a:srgbClr val="004D7A"/>
                </a:solidFill>
                <a:latin typeface="Merriweather"/>
                <a:ea typeface="Merriweather"/>
                <a:cs typeface="Merriweather"/>
                <a:sym typeface="Merriweather"/>
              </a:rPr>
              <a:t>Nietzsche: Dismantling Myths</a:t>
            </a:r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" name="Google Shape;501;p50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2" name="Google Shape;502;p50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1619250"/>
            <a:ext cx="5286375" cy="4757439"/>
          </a:xfrm>
          <a:prstGeom prst="rect">
            <a:avLst/>
          </a:prstGeom>
          <a:noFill/>
          <a:ln>
            <a:noFill/>
          </a:ln>
        </p:spPr>
      </p:pic>
      <p:pic>
        <p:nvPicPr>
          <p:cNvPr id="503" name="Google Shape;503;p50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34125" y="1619250"/>
            <a:ext cx="5286375" cy="4757439"/>
          </a:xfrm>
          <a:prstGeom prst="rect">
            <a:avLst/>
          </a:prstGeom>
          <a:noFill/>
          <a:ln>
            <a:noFill/>
          </a:ln>
        </p:spPr>
      </p:pic>
      <p:sp>
        <p:nvSpPr>
          <p:cNvPr id="504" name="Google Shape;504;p50"/>
          <p:cNvSpPr txBox="1"/>
          <p:nvPr/>
        </p:nvSpPr>
        <p:spPr>
          <a:xfrm>
            <a:off x="952500" y="2076450"/>
            <a:ext cx="4750593" cy="11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 b="1" i="0" u="none" strike="noStrike" cap="none">
                <a:solidFill>
                  <a:srgbClr val="11CAA0"/>
                </a:solidFill>
                <a:latin typeface="Merriweather"/>
                <a:ea typeface="Merriweather"/>
                <a:cs typeface="Merriweather"/>
                <a:sym typeface="Merriweather"/>
              </a:rPr>
              <a:t>Horror of Pure Power</a:t>
            </a:r>
            <a:endParaRPr/>
          </a:p>
        </p:txBody>
      </p:sp>
      <p:sp>
        <p:nvSpPr>
          <p:cNvPr id="505" name="Google Shape;505;p50"/>
          <p:cNvSpPr txBox="1"/>
          <p:nvPr/>
        </p:nvSpPr>
        <p:spPr>
          <a:xfrm>
            <a:off x="952500" y="3371850"/>
            <a:ext cx="4524375" cy="2623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0" i="0" u="none" strike="noStrike" cap="none">
                <a:solidFill>
                  <a:srgbClr val="F3F0DF"/>
                </a:solidFill>
                <a:latin typeface="DM Sans"/>
                <a:ea typeface="DM Sans"/>
                <a:cs typeface="DM Sans"/>
                <a:sym typeface="DM Sans"/>
              </a:rPr>
              <a:t>20th-century regimes demonstrated what occurs when objective divine truth is abandoned: atrocities are justified.</a:t>
            </a:r>
            <a:endParaRPr/>
          </a:p>
        </p:txBody>
      </p:sp>
      <p:sp>
        <p:nvSpPr>
          <p:cNvPr id="506" name="Google Shape;506;p50"/>
          <p:cNvSpPr txBox="1"/>
          <p:nvPr/>
        </p:nvSpPr>
        <p:spPr>
          <a:xfrm>
            <a:off x="6715125" y="2076450"/>
            <a:ext cx="4750593" cy="11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 b="1" i="0" u="none" strike="noStrike" cap="none">
                <a:solidFill>
                  <a:srgbClr val="11CAA0"/>
                </a:solidFill>
                <a:latin typeface="Merriweather"/>
                <a:ea typeface="Merriweather"/>
                <a:cs typeface="Merriweather"/>
                <a:sym typeface="Merriweather"/>
              </a:rPr>
              <a:t>Exposing Inconsistency</a:t>
            </a:r>
            <a:endParaRPr/>
          </a:p>
        </p:txBody>
      </p:sp>
      <p:sp>
        <p:nvSpPr>
          <p:cNvPr id="507" name="Google Shape;507;p50"/>
          <p:cNvSpPr txBox="1"/>
          <p:nvPr/>
        </p:nvSpPr>
        <p:spPr>
          <a:xfrm>
            <a:off x="6715125" y="3371850"/>
            <a:ext cx="4524375" cy="20990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0" i="0" u="none" strike="noStrike" cap="none">
                <a:solidFill>
                  <a:srgbClr val="F3F0DF"/>
                </a:solidFill>
                <a:latin typeface="DM Sans"/>
                <a:ea typeface="DM Sans"/>
                <a:cs typeface="DM Sans"/>
                <a:sym typeface="DM Sans"/>
              </a:rPr>
              <a:t>He showed that without God, claims of universal human rights are groundless assumptions.</a:t>
            </a:r>
            <a:endParaRPr/>
          </a:p>
        </p:txBody>
      </p:sp>
      <p:sp>
        <p:nvSpPr>
          <p:cNvPr id="508" name="Google Shape;508;p50"/>
          <p:cNvSpPr txBox="1"/>
          <p:nvPr/>
        </p:nvSpPr>
        <p:spPr>
          <a:xfrm>
            <a:off x="571500" y="571500"/>
            <a:ext cx="1160145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0" u="none" strike="noStrike" cap="none">
                <a:solidFill>
                  <a:srgbClr val="11CAA0"/>
                </a:solidFill>
                <a:latin typeface="Merriweather"/>
                <a:ea typeface="Merriweather"/>
                <a:cs typeface="Merriweather"/>
                <a:sym typeface="Merriweather"/>
              </a:rPr>
              <a:t>Nietzsche: Sobering Warning</a:t>
            </a:r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3" name="Google Shape;513;p51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4" name="Google Shape;514;p51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1619250"/>
            <a:ext cx="5286375" cy="4757439"/>
          </a:xfrm>
          <a:prstGeom prst="rect">
            <a:avLst/>
          </a:prstGeom>
          <a:noFill/>
          <a:ln>
            <a:noFill/>
          </a:ln>
        </p:spPr>
      </p:pic>
      <p:pic>
        <p:nvPicPr>
          <p:cNvPr id="515" name="Google Shape;515;p51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34125" y="1619250"/>
            <a:ext cx="5286375" cy="4757439"/>
          </a:xfrm>
          <a:prstGeom prst="rect">
            <a:avLst/>
          </a:prstGeom>
          <a:noFill/>
          <a:ln>
            <a:noFill/>
          </a:ln>
        </p:spPr>
      </p:pic>
      <p:sp>
        <p:nvSpPr>
          <p:cNvPr id="516" name="Google Shape;516;p51"/>
          <p:cNvSpPr txBox="1"/>
          <p:nvPr/>
        </p:nvSpPr>
        <p:spPr>
          <a:xfrm>
            <a:off x="952500" y="2076450"/>
            <a:ext cx="4750593" cy="11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 b="1" i="0" u="none" strike="noStrike" cap="none">
                <a:solidFill>
                  <a:srgbClr val="11CAA0"/>
                </a:solidFill>
                <a:latin typeface="Merriweather"/>
                <a:ea typeface="Merriweather"/>
                <a:cs typeface="Merriweather"/>
                <a:sym typeface="Merriweather"/>
              </a:rPr>
              <a:t>Objective Morality is Real</a:t>
            </a:r>
            <a:endParaRPr/>
          </a:p>
        </p:txBody>
      </p:sp>
      <p:sp>
        <p:nvSpPr>
          <p:cNvPr id="517" name="Google Shape;517;p51"/>
          <p:cNvSpPr txBox="1"/>
          <p:nvPr/>
        </p:nvSpPr>
        <p:spPr>
          <a:xfrm>
            <a:off x="952500" y="3371850"/>
            <a:ext cx="4524375" cy="2623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0" i="0" u="none" strike="noStrike" cap="none">
                <a:solidFill>
                  <a:srgbClr val="F3F0DF"/>
                </a:solidFill>
                <a:latin typeface="DM Sans"/>
                <a:ea typeface="DM Sans"/>
                <a:cs typeface="DM Sans"/>
                <a:sym typeface="DM Sans"/>
              </a:rPr>
              <a:t>Our conscience confirms that torturing innocents is factually evil, not merely an unhelpful social construct.</a:t>
            </a:r>
            <a:endParaRPr/>
          </a:p>
        </p:txBody>
      </p:sp>
      <p:sp>
        <p:nvSpPr>
          <p:cNvPr id="518" name="Google Shape;518;p51"/>
          <p:cNvSpPr txBox="1"/>
          <p:nvPr/>
        </p:nvSpPr>
        <p:spPr>
          <a:xfrm>
            <a:off x="6715125" y="2076450"/>
            <a:ext cx="4750593" cy="11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 b="1" i="0" u="none" strike="noStrike" cap="none">
                <a:solidFill>
                  <a:srgbClr val="11CAA0"/>
                </a:solidFill>
                <a:latin typeface="Merriweather"/>
                <a:ea typeface="Merriweather"/>
                <a:cs typeface="Merriweather"/>
                <a:sym typeface="Merriweather"/>
              </a:rPr>
              <a:t>Requires Divine Anchor</a:t>
            </a:r>
            <a:endParaRPr/>
          </a:p>
        </p:txBody>
      </p:sp>
      <p:sp>
        <p:nvSpPr>
          <p:cNvPr id="519" name="Google Shape;519;p51"/>
          <p:cNvSpPr txBox="1"/>
          <p:nvPr/>
        </p:nvSpPr>
        <p:spPr>
          <a:xfrm>
            <a:off x="6715125" y="3371850"/>
            <a:ext cx="4524375" cy="2623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0" i="0" u="none" strike="noStrike" cap="none">
                <a:solidFill>
                  <a:srgbClr val="F3F0DF"/>
                </a:solidFill>
                <a:latin typeface="DM Sans"/>
                <a:ea typeface="DM Sans"/>
                <a:cs typeface="DM Sans"/>
                <a:sym typeface="DM Sans"/>
              </a:rPr>
              <a:t>If objective moral duties actually exist, there must be a transcendent Moral Lawgiver who grounds them.</a:t>
            </a:r>
            <a:endParaRPr/>
          </a:p>
        </p:txBody>
      </p:sp>
      <p:sp>
        <p:nvSpPr>
          <p:cNvPr id="520" name="Google Shape;520;p51"/>
          <p:cNvSpPr txBox="1"/>
          <p:nvPr/>
        </p:nvSpPr>
        <p:spPr>
          <a:xfrm>
            <a:off x="571500" y="571500"/>
            <a:ext cx="1160145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0" u="none" strike="noStrike" cap="none">
                <a:solidFill>
                  <a:srgbClr val="11CAA0"/>
                </a:solidFill>
                <a:latin typeface="Merriweather"/>
                <a:ea typeface="Merriweather"/>
                <a:cs typeface="Merriweather"/>
                <a:sym typeface="Merriweather"/>
              </a:rPr>
              <a:t>Nietzsche: Moral Argument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Google Shape;107;p16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1500" y="1619250"/>
            <a:ext cx="5286375" cy="56155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6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57925" y="1936700"/>
            <a:ext cx="5362575" cy="5298125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16"/>
          <p:cNvSpPr txBox="1"/>
          <p:nvPr/>
        </p:nvSpPr>
        <p:spPr>
          <a:xfrm>
            <a:off x="952500" y="2962275"/>
            <a:ext cx="4750593" cy="552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 b="1" i="0" u="none" strike="noStrike" cap="none">
                <a:solidFill>
                  <a:srgbClr val="004D7A"/>
                </a:solidFill>
                <a:latin typeface="Merriweather"/>
                <a:ea typeface="Merriweather"/>
                <a:cs typeface="Merriweather"/>
                <a:sym typeface="Merriweather"/>
              </a:rPr>
              <a:t>Search for Truth</a:t>
            </a:r>
            <a:endParaRPr/>
          </a:p>
        </p:txBody>
      </p:sp>
      <p:sp>
        <p:nvSpPr>
          <p:cNvPr id="110" name="Google Shape;110;p16"/>
          <p:cNvSpPr txBox="1"/>
          <p:nvPr/>
        </p:nvSpPr>
        <p:spPr>
          <a:xfrm>
            <a:off x="952500" y="3705225"/>
            <a:ext cx="4524375" cy="31486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0" i="0" u="none" strike="noStrike" cap="none">
                <a:solidFill>
                  <a:srgbClr val="1E293B"/>
                </a:solidFill>
                <a:latin typeface="DM Sans"/>
                <a:ea typeface="DM Sans"/>
                <a:cs typeface="DM Sans"/>
                <a:sym typeface="DM Sans"/>
              </a:rPr>
              <a:t>Asking tough questions is an honourable practice. Sincere questions do not frighten God; they serve as the catalyst for discovery.</a:t>
            </a:r>
            <a:endParaRPr/>
          </a:p>
        </p:txBody>
      </p:sp>
      <p:sp>
        <p:nvSpPr>
          <p:cNvPr id="111" name="Google Shape;111;p16"/>
          <p:cNvSpPr txBox="1"/>
          <p:nvPr/>
        </p:nvSpPr>
        <p:spPr>
          <a:xfrm>
            <a:off x="6715125" y="2962275"/>
            <a:ext cx="4750593" cy="552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 b="1" i="0" u="none" strike="noStrike" cap="none">
                <a:solidFill>
                  <a:srgbClr val="004D7A"/>
                </a:solidFill>
                <a:latin typeface="Merriweather"/>
                <a:ea typeface="Merriweather"/>
                <a:cs typeface="Merriweather"/>
                <a:sym typeface="Merriweather"/>
              </a:rPr>
              <a:t>Clear Away Error</a:t>
            </a:r>
            <a:endParaRPr/>
          </a:p>
        </p:txBody>
      </p:sp>
      <p:sp>
        <p:nvSpPr>
          <p:cNvPr id="112" name="Google Shape;112;p16"/>
          <p:cNvSpPr txBox="1"/>
          <p:nvPr/>
        </p:nvSpPr>
        <p:spPr>
          <a:xfrm>
            <a:off x="6715125" y="3705225"/>
            <a:ext cx="4524300" cy="271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50" b="0" i="0" u="none" strike="noStrike" cap="none">
                <a:solidFill>
                  <a:srgbClr val="1E293B"/>
                </a:solidFill>
                <a:latin typeface="DM Sans"/>
                <a:ea typeface="DM Sans"/>
                <a:cs typeface="DM Sans"/>
                <a:sym typeface="DM Sans"/>
              </a:rPr>
              <a:t>Sceptics throughout history rarely attacked the true God of Scripture. They more often exposed distorted human </a:t>
            </a:r>
            <a:r>
              <a:rPr lang="en-US" sz="2850" b="0" i="0" u="none" strike="noStrike" cap="none">
                <a:solidFill>
                  <a:srgbClr val="1E293B"/>
                </a:solidFill>
                <a:latin typeface="DM Sans"/>
                <a:ea typeface="DM Sans"/>
                <a:cs typeface="DM Sans"/>
                <a:sym typeface="DM Sans"/>
              </a:rPr>
              <a:t>concepts.</a:t>
            </a:r>
            <a:endParaRPr/>
          </a:p>
        </p:txBody>
      </p:sp>
      <p:pic>
        <p:nvPicPr>
          <p:cNvPr id="113" name="Google Shape;113;p16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52500" y="2143125"/>
            <a:ext cx="495300" cy="495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6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715125" y="2143125"/>
            <a:ext cx="495300" cy="495300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16"/>
          <p:cNvSpPr txBox="1"/>
          <p:nvPr/>
        </p:nvSpPr>
        <p:spPr>
          <a:xfrm>
            <a:off x="571500" y="571500"/>
            <a:ext cx="1160145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0" u="none" strike="noStrike" cap="none">
                <a:solidFill>
                  <a:srgbClr val="004D7A"/>
                </a:solidFill>
                <a:latin typeface="Merriweather"/>
                <a:ea typeface="Merriweather"/>
                <a:cs typeface="Merriweather"/>
                <a:sym typeface="Merriweather"/>
              </a:rPr>
              <a:t>Approaching Scepticism</a:t>
            </a:r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5" name="Google Shape;525;p52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1500" y="1836539"/>
            <a:ext cx="5286375" cy="4232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526" name="Google Shape;526;p52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34125" y="1666875"/>
            <a:ext cx="5286375" cy="4572000"/>
          </a:xfrm>
          <a:prstGeom prst="rect">
            <a:avLst/>
          </a:prstGeom>
          <a:noFill/>
          <a:ln>
            <a:noFill/>
          </a:ln>
        </p:spPr>
      </p:pic>
      <p:sp>
        <p:nvSpPr>
          <p:cNvPr id="527" name="Google Shape;527;p52"/>
          <p:cNvSpPr txBox="1"/>
          <p:nvPr/>
        </p:nvSpPr>
        <p:spPr>
          <a:xfrm>
            <a:off x="952500" y="2293739"/>
            <a:ext cx="4750593" cy="11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 b="1" i="0" u="none" strike="noStrike" cap="none">
                <a:solidFill>
                  <a:srgbClr val="004D7A"/>
                </a:solidFill>
                <a:latin typeface="Merriweather"/>
                <a:ea typeface="Merriweather"/>
                <a:cs typeface="Merriweather"/>
                <a:sym typeface="Merriweather"/>
              </a:rPr>
              <a:t>Existentialism &amp; Freedom</a:t>
            </a:r>
            <a:endParaRPr/>
          </a:p>
        </p:txBody>
      </p:sp>
      <p:sp>
        <p:nvSpPr>
          <p:cNvPr id="528" name="Google Shape;528;p52"/>
          <p:cNvSpPr txBox="1"/>
          <p:nvPr/>
        </p:nvSpPr>
        <p:spPr>
          <a:xfrm>
            <a:off x="952500" y="3589139"/>
            <a:ext cx="4524375" cy="20990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0" i="0" u="none" strike="noStrike" cap="none">
                <a:solidFill>
                  <a:srgbClr val="1E293B"/>
                </a:solidFill>
                <a:latin typeface="DM Sans"/>
                <a:ea typeface="DM Sans"/>
                <a:cs typeface="DM Sans"/>
                <a:sym typeface="DM Sans"/>
              </a:rPr>
              <a:t>French philosopher Jean-Paul Sartre was a leading figure in 20th-century atheist existentialism.</a:t>
            </a:r>
            <a:endParaRPr/>
          </a:p>
        </p:txBody>
      </p:sp>
      <p:pic>
        <p:nvPicPr>
          <p:cNvPr id="529" name="Google Shape;529;p52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34125" y="1666875"/>
            <a:ext cx="5286375" cy="4572000"/>
          </a:xfrm>
          <a:prstGeom prst="rect">
            <a:avLst/>
          </a:prstGeom>
          <a:noFill/>
          <a:ln>
            <a:noFill/>
          </a:ln>
        </p:spPr>
      </p:pic>
      <p:sp>
        <p:nvSpPr>
          <p:cNvPr id="530" name="Google Shape;530;p52"/>
          <p:cNvSpPr txBox="1"/>
          <p:nvPr/>
        </p:nvSpPr>
        <p:spPr>
          <a:xfrm>
            <a:off x="571500" y="571500"/>
            <a:ext cx="1160145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0" u="none" strike="noStrike" cap="none">
                <a:solidFill>
                  <a:srgbClr val="004D7A"/>
                </a:solidFill>
                <a:latin typeface="Merriweather"/>
                <a:ea typeface="Merriweather"/>
                <a:cs typeface="Merriweather"/>
                <a:sym typeface="Merriweather"/>
              </a:rPr>
              <a:t>Jean-Paul Sartre (20th C)</a:t>
            </a:r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5" name="Google Shape;535;p5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1500" y="1850380"/>
            <a:ext cx="5286375" cy="4204989"/>
          </a:xfrm>
          <a:prstGeom prst="rect">
            <a:avLst/>
          </a:prstGeom>
          <a:noFill/>
          <a:ln>
            <a:noFill/>
          </a:ln>
        </p:spPr>
      </p:pic>
      <p:pic>
        <p:nvPicPr>
          <p:cNvPr id="536" name="Google Shape;536;p5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34125" y="1666875"/>
            <a:ext cx="5286375" cy="4572000"/>
          </a:xfrm>
          <a:prstGeom prst="rect">
            <a:avLst/>
          </a:prstGeom>
          <a:noFill/>
          <a:ln>
            <a:noFill/>
          </a:ln>
        </p:spPr>
      </p:pic>
      <p:sp>
        <p:nvSpPr>
          <p:cNvPr id="537" name="Google Shape;537;p53"/>
          <p:cNvSpPr txBox="1"/>
          <p:nvPr/>
        </p:nvSpPr>
        <p:spPr>
          <a:xfrm>
            <a:off x="952500" y="2307580"/>
            <a:ext cx="4750593" cy="552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 b="1" i="0" u="none" strike="noStrike" cap="none">
                <a:solidFill>
                  <a:srgbClr val="004D7A"/>
                </a:solidFill>
                <a:latin typeface="Merriweather"/>
                <a:ea typeface="Merriweather"/>
                <a:cs typeface="Merriweather"/>
                <a:sym typeface="Merriweather"/>
              </a:rPr>
              <a:t>No Built-In Design</a:t>
            </a:r>
            <a:endParaRPr/>
          </a:p>
        </p:txBody>
      </p:sp>
      <p:sp>
        <p:nvSpPr>
          <p:cNvPr id="538" name="Google Shape;538;p53"/>
          <p:cNvSpPr txBox="1"/>
          <p:nvPr/>
        </p:nvSpPr>
        <p:spPr>
          <a:xfrm>
            <a:off x="952500" y="3050530"/>
            <a:ext cx="4524375" cy="2623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0" i="0" u="none" strike="noStrike" cap="none">
                <a:solidFill>
                  <a:srgbClr val="1E293B"/>
                </a:solidFill>
                <a:latin typeface="DM Sans"/>
                <a:ea typeface="DM Sans"/>
                <a:cs typeface="DM Sans"/>
                <a:sym typeface="DM Sans"/>
              </a:rPr>
              <a:t>He argued that without God, humans lack any built-in design, leaving us entirely responsible for defining ourselves.</a:t>
            </a:r>
            <a:endParaRPr/>
          </a:p>
        </p:txBody>
      </p:sp>
      <p:pic>
        <p:nvPicPr>
          <p:cNvPr id="539" name="Google Shape;539;p53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34125" y="1666875"/>
            <a:ext cx="5286375" cy="4572000"/>
          </a:xfrm>
          <a:prstGeom prst="rect">
            <a:avLst/>
          </a:prstGeom>
          <a:noFill/>
          <a:ln>
            <a:noFill/>
          </a:ln>
        </p:spPr>
      </p:pic>
      <p:sp>
        <p:nvSpPr>
          <p:cNvPr id="540" name="Google Shape;540;p53"/>
          <p:cNvSpPr txBox="1"/>
          <p:nvPr/>
        </p:nvSpPr>
        <p:spPr>
          <a:xfrm>
            <a:off x="571500" y="571500"/>
            <a:ext cx="1160145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0" u="none" strike="noStrike" cap="none">
                <a:solidFill>
                  <a:srgbClr val="004D7A"/>
                </a:solidFill>
                <a:latin typeface="Merriweather"/>
                <a:ea typeface="Merriweather"/>
                <a:cs typeface="Merriweather"/>
                <a:sym typeface="Merriweather"/>
              </a:rPr>
              <a:t>Jean-Paul Sartre (20th C)</a:t>
            </a:r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5" name="Google Shape;545;p5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1500" y="1619250"/>
            <a:ext cx="5286375" cy="466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6" name="Google Shape;546;p54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34125" y="1619250"/>
            <a:ext cx="5286375" cy="4667250"/>
          </a:xfrm>
          <a:prstGeom prst="rect">
            <a:avLst/>
          </a:prstGeom>
          <a:noFill/>
          <a:ln>
            <a:noFill/>
          </a:ln>
        </p:spPr>
      </p:pic>
      <p:sp>
        <p:nvSpPr>
          <p:cNvPr id="547" name="Google Shape;547;p54"/>
          <p:cNvSpPr txBox="1"/>
          <p:nvPr/>
        </p:nvSpPr>
        <p:spPr>
          <a:xfrm>
            <a:off x="952500" y="2076450"/>
            <a:ext cx="4750593" cy="552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 b="1" i="0" u="none" strike="noStrike" cap="none">
                <a:solidFill>
                  <a:srgbClr val="004D7A"/>
                </a:solidFill>
                <a:latin typeface="Merriweather"/>
                <a:ea typeface="Merriweather"/>
                <a:cs typeface="Merriweather"/>
                <a:sym typeface="Merriweather"/>
              </a:rPr>
              <a:t>No Blueprint Creator</a:t>
            </a:r>
            <a:endParaRPr/>
          </a:p>
        </p:txBody>
      </p:sp>
      <p:sp>
        <p:nvSpPr>
          <p:cNvPr id="548" name="Google Shape;548;p54"/>
          <p:cNvSpPr txBox="1"/>
          <p:nvPr/>
        </p:nvSpPr>
        <p:spPr>
          <a:xfrm>
            <a:off x="952500" y="2819400"/>
            <a:ext cx="4524375" cy="2623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0" i="0" u="none" strike="noStrike" cap="none">
                <a:solidFill>
                  <a:srgbClr val="1E293B"/>
                </a:solidFill>
                <a:latin typeface="DM Sans"/>
                <a:ea typeface="DM Sans"/>
                <a:cs typeface="DM Sans"/>
                <a:sym typeface="DM Sans"/>
              </a:rPr>
              <a:t>First humans exist in an empty universe; only afterward do we construct our identity through sheer choice.</a:t>
            </a:r>
            <a:endParaRPr/>
          </a:p>
        </p:txBody>
      </p:sp>
      <p:sp>
        <p:nvSpPr>
          <p:cNvPr id="549" name="Google Shape;549;p54"/>
          <p:cNvSpPr txBox="1"/>
          <p:nvPr/>
        </p:nvSpPr>
        <p:spPr>
          <a:xfrm>
            <a:off x="6715125" y="2076450"/>
            <a:ext cx="4750593" cy="11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 b="1" i="0" u="none" strike="noStrike" cap="none">
                <a:solidFill>
                  <a:srgbClr val="004D7A"/>
                </a:solidFill>
                <a:latin typeface="Merriweather"/>
                <a:ea typeface="Merriweather"/>
                <a:cs typeface="Merriweather"/>
                <a:sym typeface="Merriweather"/>
              </a:rPr>
              <a:t>Condemned to be Free</a:t>
            </a:r>
            <a:endParaRPr/>
          </a:p>
        </p:txBody>
      </p:sp>
      <p:sp>
        <p:nvSpPr>
          <p:cNvPr id="550" name="Google Shape;550;p54"/>
          <p:cNvSpPr txBox="1"/>
          <p:nvPr/>
        </p:nvSpPr>
        <p:spPr>
          <a:xfrm>
            <a:off x="6715125" y="3371850"/>
            <a:ext cx="4524375" cy="20990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0" i="0" u="none" strike="noStrike" cap="none">
                <a:solidFill>
                  <a:srgbClr val="1E293B"/>
                </a:solidFill>
                <a:latin typeface="DM Sans"/>
                <a:ea typeface="DM Sans"/>
                <a:cs typeface="DM Sans"/>
                <a:sym typeface="DM Sans"/>
              </a:rPr>
              <a:t>Without a Creator, humans bear the dizzying, anxious burden of inventing meaning from scratch.</a:t>
            </a:r>
            <a:endParaRPr/>
          </a:p>
        </p:txBody>
      </p:sp>
      <p:sp>
        <p:nvSpPr>
          <p:cNvPr id="551" name="Google Shape;551;p54"/>
          <p:cNvSpPr txBox="1"/>
          <p:nvPr/>
        </p:nvSpPr>
        <p:spPr>
          <a:xfrm>
            <a:off x="571500" y="571500"/>
            <a:ext cx="1160145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0" u="none" strike="noStrike" cap="none">
                <a:solidFill>
                  <a:srgbClr val="004D7A"/>
                </a:solidFill>
                <a:latin typeface="Merriweather"/>
                <a:ea typeface="Merriweather"/>
                <a:cs typeface="Merriweather"/>
                <a:sym typeface="Merriweather"/>
              </a:rPr>
              <a:t>Sartre: Existence Precedes Essence</a:t>
            </a:r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6" name="Google Shape;556;p5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1500" y="1619250"/>
            <a:ext cx="5286375" cy="5643264"/>
          </a:xfrm>
          <a:prstGeom prst="rect">
            <a:avLst/>
          </a:prstGeom>
          <a:noFill/>
          <a:ln>
            <a:noFill/>
          </a:ln>
        </p:spPr>
      </p:pic>
      <p:pic>
        <p:nvPicPr>
          <p:cNvPr id="557" name="Google Shape;557;p5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34125" y="1619250"/>
            <a:ext cx="5286375" cy="5643264"/>
          </a:xfrm>
          <a:prstGeom prst="rect">
            <a:avLst/>
          </a:prstGeom>
          <a:noFill/>
          <a:ln>
            <a:noFill/>
          </a:ln>
        </p:spPr>
      </p:pic>
      <p:sp>
        <p:nvSpPr>
          <p:cNvPr id="558" name="Google Shape;558;p55"/>
          <p:cNvSpPr txBox="1"/>
          <p:nvPr/>
        </p:nvSpPr>
        <p:spPr>
          <a:xfrm>
            <a:off x="952500" y="2962275"/>
            <a:ext cx="4750593" cy="11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 b="1" i="0" u="none" strike="noStrike" cap="none">
                <a:solidFill>
                  <a:srgbClr val="004D7A"/>
                </a:solidFill>
                <a:latin typeface="Merriweather"/>
                <a:ea typeface="Merriweather"/>
                <a:cs typeface="Merriweather"/>
                <a:sym typeface="Merriweather"/>
              </a:rPr>
              <a:t>Existential Loneliness</a:t>
            </a:r>
            <a:endParaRPr/>
          </a:p>
        </p:txBody>
      </p:sp>
      <p:sp>
        <p:nvSpPr>
          <p:cNvPr id="559" name="Google Shape;559;p55"/>
          <p:cNvSpPr txBox="1"/>
          <p:nvPr/>
        </p:nvSpPr>
        <p:spPr>
          <a:xfrm>
            <a:off x="952500" y="4257675"/>
            <a:ext cx="4524300" cy="218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50" b="0" i="0" u="none" strike="noStrike" cap="none">
                <a:solidFill>
                  <a:srgbClr val="1E293B"/>
                </a:solidFill>
                <a:latin typeface="DM Sans"/>
                <a:ea typeface="DM Sans"/>
                <a:cs typeface="DM Sans"/>
                <a:sym typeface="DM Sans"/>
              </a:rPr>
              <a:t>Leaves humanity completely abandoned in an indifferent cosmos with no ultimate hope or divine comfort.</a:t>
            </a:r>
            <a:endParaRPr sz="1200"/>
          </a:p>
        </p:txBody>
      </p:sp>
      <p:sp>
        <p:nvSpPr>
          <p:cNvPr id="560" name="Google Shape;560;p55"/>
          <p:cNvSpPr txBox="1"/>
          <p:nvPr/>
        </p:nvSpPr>
        <p:spPr>
          <a:xfrm>
            <a:off x="6715125" y="2962275"/>
            <a:ext cx="4750593" cy="552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 b="1" i="0" u="none" strike="noStrike" cap="none">
                <a:solidFill>
                  <a:srgbClr val="004D7A"/>
                </a:solidFill>
                <a:latin typeface="Merriweather"/>
                <a:ea typeface="Merriweather"/>
                <a:cs typeface="Merriweather"/>
                <a:sym typeface="Merriweather"/>
              </a:rPr>
              <a:t>Exhausting Duty</a:t>
            </a:r>
            <a:endParaRPr/>
          </a:p>
        </p:txBody>
      </p:sp>
      <p:sp>
        <p:nvSpPr>
          <p:cNvPr id="561" name="Google Shape;561;p55"/>
          <p:cNvSpPr txBox="1"/>
          <p:nvPr/>
        </p:nvSpPr>
        <p:spPr>
          <a:xfrm>
            <a:off x="6715125" y="3705225"/>
            <a:ext cx="4524375" cy="2623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0" i="0" u="none" strike="noStrike" cap="none">
                <a:solidFill>
                  <a:srgbClr val="1E293B"/>
                </a:solidFill>
                <a:latin typeface="DM Sans"/>
                <a:ea typeface="DM Sans"/>
                <a:cs typeface="DM Sans"/>
                <a:sym typeface="DM Sans"/>
              </a:rPr>
              <a:t>Imposes an unbearable burden of self-creation, where failure brings deep angst and profound despair.</a:t>
            </a:r>
            <a:endParaRPr/>
          </a:p>
        </p:txBody>
      </p:sp>
      <p:pic>
        <p:nvPicPr>
          <p:cNvPr id="562" name="Google Shape;562;p55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52500" y="2143125"/>
            <a:ext cx="438150" cy="495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3" name="Google Shape;563;p55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715125" y="2143125"/>
            <a:ext cx="495300" cy="495300"/>
          </a:xfrm>
          <a:prstGeom prst="rect">
            <a:avLst/>
          </a:prstGeom>
          <a:noFill/>
          <a:ln>
            <a:noFill/>
          </a:ln>
        </p:spPr>
      </p:pic>
      <p:sp>
        <p:nvSpPr>
          <p:cNvPr id="564" name="Google Shape;564;p55"/>
          <p:cNvSpPr txBox="1"/>
          <p:nvPr/>
        </p:nvSpPr>
        <p:spPr>
          <a:xfrm>
            <a:off x="571500" y="571500"/>
            <a:ext cx="1160145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0" u="none" strike="noStrike" cap="none">
                <a:solidFill>
                  <a:srgbClr val="004D7A"/>
                </a:solidFill>
                <a:latin typeface="Merriweather"/>
                <a:ea typeface="Merriweather"/>
                <a:cs typeface="Merriweather"/>
                <a:sym typeface="Merriweather"/>
              </a:rPr>
              <a:t>Sartre: Existential Anxiety</a:t>
            </a:r>
            <a:endParaRPr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9" name="Google Shape;569;p56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0" name="Google Shape;570;p56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1619250"/>
            <a:ext cx="5286375" cy="466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1" name="Google Shape;571;p56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34125" y="1619250"/>
            <a:ext cx="5286375" cy="4667250"/>
          </a:xfrm>
          <a:prstGeom prst="rect">
            <a:avLst/>
          </a:prstGeom>
          <a:noFill/>
          <a:ln>
            <a:noFill/>
          </a:ln>
        </p:spPr>
      </p:pic>
      <p:sp>
        <p:nvSpPr>
          <p:cNvPr id="572" name="Google Shape;572;p56"/>
          <p:cNvSpPr txBox="1"/>
          <p:nvPr/>
        </p:nvSpPr>
        <p:spPr>
          <a:xfrm>
            <a:off x="952500" y="2076450"/>
            <a:ext cx="4750593" cy="552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 b="1" i="0" u="none" strike="noStrike" cap="none">
                <a:solidFill>
                  <a:srgbClr val="11CAA0"/>
                </a:solidFill>
                <a:latin typeface="Merriweather"/>
                <a:ea typeface="Merriweather"/>
                <a:cs typeface="Merriweather"/>
                <a:sym typeface="Merriweather"/>
              </a:rPr>
              <a:t>Honest Diagnosis</a:t>
            </a:r>
            <a:endParaRPr/>
          </a:p>
        </p:txBody>
      </p:sp>
      <p:sp>
        <p:nvSpPr>
          <p:cNvPr id="573" name="Google Shape;573;p56"/>
          <p:cNvSpPr txBox="1"/>
          <p:nvPr/>
        </p:nvSpPr>
        <p:spPr>
          <a:xfrm>
            <a:off x="952500" y="2819400"/>
            <a:ext cx="4524375" cy="2623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0" i="0" u="none" strike="noStrike" cap="none">
                <a:solidFill>
                  <a:srgbClr val="F3F0DF"/>
                </a:solidFill>
                <a:latin typeface="DM Sans"/>
                <a:ea typeface="DM Sans"/>
                <a:cs typeface="DM Sans"/>
                <a:sym typeface="DM Sans"/>
              </a:rPr>
              <a:t>Sartre accurately described the deep isolation that results when humans attempt to act as their own god.</a:t>
            </a:r>
            <a:endParaRPr/>
          </a:p>
        </p:txBody>
      </p:sp>
      <p:sp>
        <p:nvSpPr>
          <p:cNvPr id="574" name="Google Shape;574;p56"/>
          <p:cNvSpPr txBox="1"/>
          <p:nvPr/>
        </p:nvSpPr>
        <p:spPr>
          <a:xfrm>
            <a:off x="6715125" y="2076450"/>
            <a:ext cx="4750593" cy="11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 b="1" i="0" u="none" strike="noStrike" cap="none">
                <a:solidFill>
                  <a:srgbClr val="11CAA0"/>
                </a:solidFill>
                <a:latin typeface="Merriweather"/>
                <a:ea typeface="Merriweather"/>
                <a:cs typeface="Merriweather"/>
                <a:sym typeface="Merriweather"/>
              </a:rPr>
              <a:t>Failure of Self-Invention</a:t>
            </a:r>
            <a:endParaRPr/>
          </a:p>
        </p:txBody>
      </p:sp>
      <p:sp>
        <p:nvSpPr>
          <p:cNvPr id="575" name="Google Shape;575;p56"/>
          <p:cNvSpPr txBox="1"/>
          <p:nvPr/>
        </p:nvSpPr>
        <p:spPr>
          <a:xfrm>
            <a:off x="6715125" y="3371850"/>
            <a:ext cx="4524375" cy="20990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0" i="0" u="none" strike="noStrike" cap="none">
                <a:solidFill>
                  <a:srgbClr val="F3F0DF"/>
                </a:solidFill>
                <a:latin typeface="DM Sans"/>
                <a:ea typeface="DM Sans"/>
                <a:cs typeface="DM Sans"/>
                <a:sym typeface="DM Sans"/>
              </a:rPr>
              <a:t>If we invent our own purpose, we can un-invent it, leaving us grounded in nothingness.</a:t>
            </a:r>
            <a:endParaRPr/>
          </a:p>
        </p:txBody>
      </p:sp>
      <p:sp>
        <p:nvSpPr>
          <p:cNvPr id="576" name="Google Shape;576;p56"/>
          <p:cNvSpPr txBox="1"/>
          <p:nvPr/>
        </p:nvSpPr>
        <p:spPr>
          <a:xfrm>
            <a:off x="571500" y="571500"/>
            <a:ext cx="1160145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0" u="none" strike="noStrike" cap="none">
                <a:solidFill>
                  <a:srgbClr val="11CAA0"/>
                </a:solidFill>
                <a:latin typeface="Merriweather"/>
                <a:ea typeface="Merriweather"/>
                <a:cs typeface="Merriweather"/>
                <a:sym typeface="Merriweather"/>
              </a:rPr>
              <a:t>Sartre: Secular Dread</a:t>
            </a:r>
            <a:endParaRPr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1" name="Google Shape;581;p5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2" name="Google Shape;582;p57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1619250"/>
            <a:ext cx="5286375" cy="4757439"/>
          </a:xfrm>
          <a:prstGeom prst="rect">
            <a:avLst/>
          </a:prstGeom>
          <a:noFill/>
          <a:ln>
            <a:noFill/>
          </a:ln>
        </p:spPr>
      </p:pic>
      <p:pic>
        <p:nvPicPr>
          <p:cNvPr id="583" name="Google Shape;583;p57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34125" y="1619250"/>
            <a:ext cx="5286375" cy="4757439"/>
          </a:xfrm>
          <a:prstGeom prst="rect">
            <a:avLst/>
          </a:prstGeom>
          <a:noFill/>
          <a:ln>
            <a:noFill/>
          </a:ln>
        </p:spPr>
      </p:pic>
      <p:sp>
        <p:nvSpPr>
          <p:cNvPr id="584" name="Google Shape;584;p57"/>
          <p:cNvSpPr txBox="1"/>
          <p:nvPr/>
        </p:nvSpPr>
        <p:spPr>
          <a:xfrm>
            <a:off x="952500" y="2076450"/>
            <a:ext cx="4750593" cy="11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 b="1" i="0" u="none" strike="noStrike" cap="none">
                <a:solidFill>
                  <a:srgbClr val="11CAA0"/>
                </a:solidFill>
                <a:latin typeface="Merriweather"/>
                <a:ea typeface="Merriweather"/>
                <a:cs typeface="Merriweather"/>
                <a:sym typeface="Merriweather"/>
              </a:rPr>
              <a:t>Essence Precedes Existence</a:t>
            </a:r>
            <a:endParaRPr/>
          </a:p>
        </p:txBody>
      </p:sp>
      <p:sp>
        <p:nvSpPr>
          <p:cNvPr id="585" name="Google Shape;585;p57"/>
          <p:cNvSpPr txBox="1"/>
          <p:nvPr/>
        </p:nvSpPr>
        <p:spPr>
          <a:xfrm>
            <a:off x="952500" y="3371850"/>
            <a:ext cx="4524375" cy="20990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0" i="0" u="none" strike="noStrike" cap="none">
                <a:solidFill>
                  <a:srgbClr val="F3F0DF"/>
                </a:solidFill>
                <a:latin typeface="DM Sans"/>
                <a:ea typeface="DM Sans"/>
                <a:cs typeface="DM Sans"/>
                <a:sym typeface="DM Sans"/>
              </a:rPr>
              <a:t>The biblical view reverses Sartre: God envisioned, purposed, and loved us long before our existence.</a:t>
            </a:r>
            <a:endParaRPr/>
          </a:p>
        </p:txBody>
      </p:sp>
      <p:sp>
        <p:nvSpPr>
          <p:cNvPr id="586" name="Google Shape;586;p57"/>
          <p:cNvSpPr txBox="1"/>
          <p:nvPr/>
        </p:nvSpPr>
        <p:spPr>
          <a:xfrm>
            <a:off x="6715125" y="2076450"/>
            <a:ext cx="4750593" cy="11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 b="1" i="0" u="none" strike="noStrike" cap="none">
                <a:solidFill>
                  <a:srgbClr val="11CAA0"/>
                </a:solidFill>
                <a:latin typeface="Merriweather"/>
                <a:ea typeface="Merriweather"/>
                <a:cs typeface="Merriweather"/>
                <a:sym typeface="Merriweather"/>
              </a:rPr>
              <a:t>Rescued from Self-Creation</a:t>
            </a:r>
            <a:endParaRPr/>
          </a:p>
        </p:txBody>
      </p:sp>
      <p:sp>
        <p:nvSpPr>
          <p:cNvPr id="587" name="Google Shape;587;p57"/>
          <p:cNvSpPr txBox="1"/>
          <p:nvPr/>
        </p:nvSpPr>
        <p:spPr>
          <a:xfrm>
            <a:off x="6715125" y="3371850"/>
            <a:ext cx="4524375" cy="2623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0" i="0" u="none" strike="noStrike" cap="none">
                <a:solidFill>
                  <a:srgbClr val="F3F0DF"/>
                </a:solidFill>
                <a:latin typeface="DM Sans"/>
                <a:ea typeface="DM Sans"/>
                <a:cs typeface="DM Sans"/>
                <a:sym typeface="DM Sans"/>
              </a:rPr>
              <a:t>We do not carry the crushing burden of inventing our identity; our profound purpose is lovingly given.</a:t>
            </a:r>
            <a:endParaRPr/>
          </a:p>
        </p:txBody>
      </p:sp>
      <p:sp>
        <p:nvSpPr>
          <p:cNvPr id="588" name="Google Shape;588;p57"/>
          <p:cNvSpPr txBox="1"/>
          <p:nvPr/>
        </p:nvSpPr>
        <p:spPr>
          <a:xfrm>
            <a:off x="571500" y="571500"/>
            <a:ext cx="1160145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0" u="none" strike="noStrike" cap="none">
                <a:solidFill>
                  <a:srgbClr val="11CAA0"/>
                </a:solidFill>
                <a:latin typeface="Merriweather"/>
                <a:ea typeface="Merriweather"/>
                <a:cs typeface="Merriweather"/>
                <a:sym typeface="Merriweather"/>
              </a:rPr>
              <a:t>Sartre: Created Purpose</a:t>
            </a:r>
            <a:endParaRPr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" name="Google Shape;593;p58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94" name="Google Shape;594;p58"/>
          <p:cNvSpPr/>
          <p:nvPr/>
        </p:nvSpPr>
        <p:spPr>
          <a:xfrm>
            <a:off x="5381625" y="1665982"/>
            <a:ext cx="1428750" cy="57150"/>
          </a:xfrm>
          <a:prstGeom prst="rect">
            <a:avLst/>
          </a:prstGeom>
          <a:solidFill>
            <a:srgbClr val="11CA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5" name="Google Shape;595;p58"/>
          <p:cNvSpPr txBox="1"/>
          <p:nvPr/>
        </p:nvSpPr>
        <p:spPr>
          <a:xfrm>
            <a:off x="1320403" y="2104132"/>
            <a:ext cx="9551193" cy="1862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49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375" b="1" i="0" u="none" strike="noStrike" cap="none">
                <a:solidFill>
                  <a:srgbClr val="F3F0DF"/>
                </a:solidFill>
                <a:latin typeface="Merriweather"/>
                <a:ea typeface="Merriweather"/>
                <a:cs typeface="Merriweather"/>
                <a:sym typeface="Merriweather"/>
              </a:rPr>
              <a:t>Part 02:</a:t>
            </a:r>
            <a:b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6375" b="1" i="0" u="none" strike="noStrike" cap="none">
                <a:solidFill>
                  <a:srgbClr val="F3F0DF"/>
                </a:solidFill>
                <a:latin typeface="Merriweather"/>
                <a:ea typeface="Merriweather"/>
                <a:cs typeface="Merriweather"/>
                <a:sym typeface="Merriweather"/>
              </a:rPr>
              <a:t> The Scaffold of Reason</a:t>
            </a:r>
            <a:endParaRPr/>
          </a:p>
        </p:txBody>
      </p:sp>
      <p:sp>
        <p:nvSpPr>
          <p:cNvPr id="596" name="Google Shape;596;p58"/>
          <p:cNvSpPr txBox="1"/>
          <p:nvPr/>
        </p:nvSpPr>
        <p:spPr>
          <a:xfrm>
            <a:off x="3324225" y="4442519"/>
            <a:ext cx="5543550" cy="635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49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 b="0" i="0" u="none" strike="noStrike" cap="none">
                <a:solidFill>
                  <a:srgbClr val="11CAA0"/>
                </a:solidFill>
                <a:latin typeface="DM Sans"/>
                <a:ea typeface="DM Sans"/>
                <a:cs typeface="DM Sans"/>
                <a:sym typeface="DM Sans"/>
              </a:rPr>
              <a:t>Investigating the Evidence</a:t>
            </a:r>
            <a:endParaRPr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1" name="Google Shape;601;p59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1500" y="1619250"/>
            <a:ext cx="5286375" cy="466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02" name="Google Shape;602;p59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34125" y="1619250"/>
            <a:ext cx="5286375" cy="4667250"/>
          </a:xfrm>
          <a:prstGeom prst="rect">
            <a:avLst/>
          </a:prstGeom>
          <a:noFill/>
          <a:ln>
            <a:noFill/>
          </a:ln>
        </p:spPr>
      </p:pic>
      <p:sp>
        <p:nvSpPr>
          <p:cNvPr id="603" name="Google Shape;603;p59"/>
          <p:cNvSpPr txBox="1"/>
          <p:nvPr/>
        </p:nvSpPr>
        <p:spPr>
          <a:xfrm>
            <a:off x="952500" y="2076450"/>
            <a:ext cx="4750593" cy="552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 b="1" i="0" u="none" strike="noStrike" cap="none">
                <a:solidFill>
                  <a:srgbClr val="004D7A"/>
                </a:solidFill>
                <a:latin typeface="Merriweather"/>
                <a:ea typeface="Merriweather"/>
                <a:cs typeface="Merriweather"/>
                <a:sym typeface="Merriweather"/>
              </a:rPr>
              <a:t>Best Explanation</a:t>
            </a:r>
            <a:endParaRPr/>
          </a:p>
        </p:txBody>
      </p:sp>
      <p:sp>
        <p:nvSpPr>
          <p:cNvPr id="604" name="Google Shape;604;p59"/>
          <p:cNvSpPr txBox="1"/>
          <p:nvPr/>
        </p:nvSpPr>
        <p:spPr>
          <a:xfrm>
            <a:off x="952500" y="2819400"/>
            <a:ext cx="4524375" cy="2623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0" i="0" u="none" strike="noStrike" cap="none">
                <a:solidFill>
                  <a:srgbClr val="1E293B"/>
                </a:solidFill>
                <a:latin typeface="DM Sans"/>
                <a:ea typeface="DM Sans"/>
                <a:cs typeface="DM Sans"/>
                <a:sym typeface="DM Sans"/>
              </a:rPr>
              <a:t>We examine the cumulative footprints left behind in the universe to infer the best, most rational cause.</a:t>
            </a:r>
            <a:endParaRPr/>
          </a:p>
        </p:txBody>
      </p:sp>
      <p:sp>
        <p:nvSpPr>
          <p:cNvPr id="605" name="Google Shape;605;p59"/>
          <p:cNvSpPr txBox="1"/>
          <p:nvPr/>
        </p:nvSpPr>
        <p:spPr>
          <a:xfrm>
            <a:off x="6715125" y="2076450"/>
            <a:ext cx="4750593" cy="552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 b="1" i="0" u="none" strike="noStrike" cap="none">
                <a:solidFill>
                  <a:srgbClr val="004D7A"/>
                </a:solidFill>
                <a:latin typeface="Merriweather"/>
                <a:ea typeface="Merriweather"/>
                <a:cs typeface="Merriweather"/>
                <a:sym typeface="Merriweather"/>
              </a:rPr>
              <a:t>Rational Clues</a:t>
            </a:r>
            <a:endParaRPr/>
          </a:p>
        </p:txBody>
      </p:sp>
      <p:sp>
        <p:nvSpPr>
          <p:cNvPr id="606" name="Google Shape;606;p59"/>
          <p:cNvSpPr txBox="1"/>
          <p:nvPr/>
        </p:nvSpPr>
        <p:spPr>
          <a:xfrm>
            <a:off x="6715125" y="2819400"/>
            <a:ext cx="4524375" cy="2623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0" i="0" u="none" strike="noStrike" cap="none">
                <a:solidFill>
                  <a:srgbClr val="1E293B"/>
                </a:solidFill>
                <a:latin typeface="DM Sans"/>
                <a:ea typeface="DM Sans"/>
                <a:cs typeface="DM Sans"/>
                <a:sym typeface="DM Sans"/>
              </a:rPr>
              <a:t>Faith evaluates physical origins, fine-tuning, and moral realities as clear clues pointing to an Intelligent Mind.</a:t>
            </a:r>
            <a:endParaRPr/>
          </a:p>
        </p:txBody>
      </p:sp>
      <p:sp>
        <p:nvSpPr>
          <p:cNvPr id="607" name="Google Shape;607;p59"/>
          <p:cNvSpPr txBox="1"/>
          <p:nvPr/>
        </p:nvSpPr>
        <p:spPr>
          <a:xfrm>
            <a:off x="571500" y="571500"/>
            <a:ext cx="1160145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0" u="none" strike="noStrike" cap="none">
                <a:solidFill>
                  <a:srgbClr val="004D7A"/>
                </a:solidFill>
                <a:latin typeface="Merriweather"/>
                <a:ea typeface="Merriweather"/>
                <a:cs typeface="Merriweather"/>
                <a:sym typeface="Merriweather"/>
              </a:rPr>
              <a:t>The Detective Paradigm</a:t>
            </a:r>
            <a:endParaRPr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2" name="Google Shape;612;p60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1500" y="1619250"/>
            <a:ext cx="11049000" cy="4667250"/>
          </a:xfrm>
          <a:prstGeom prst="rect">
            <a:avLst/>
          </a:prstGeom>
          <a:noFill/>
          <a:ln>
            <a:noFill/>
          </a:ln>
        </p:spPr>
      </p:pic>
      <p:sp>
        <p:nvSpPr>
          <p:cNvPr id="613" name="Google Shape;613;p60"/>
          <p:cNvSpPr txBox="1"/>
          <p:nvPr/>
        </p:nvSpPr>
        <p:spPr>
          <a:xfrm>
            <a:off x="1428750" y="2076450"/>
            <a:ext cx="9810750" cy="15743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1E293B"/>
                </a:solidFill>
                <a:latin typeface="DM Sans"/>
                <a:ea typeface="DM Sans"/>
                <a:cs typeface="DM Sans"/>
                <a:sym typeface="DM Sans"/>
              </a:rPr>
              <a:t>Premise 1:</a:t>
            </a:r>
            <a:r>
              <a:rPr lang="en-US" sz="2850" b="0" i="0" u="none" strike="noStrike" cap="none">
                <a:solidFill>
                  <a:srgbClr val="1E293B"/>
                </a:solidFill>
                <a:latin typeface="DM Sans"/>
                <a:ea typeface="DM Sans"/>
                <a:cs typeface="DM Sans"/>
                <a:sym typeface="DM Sans"/>
              </a:rPr>
              <a:t> Whatever begins to exist has a cause. Something cannot pop into existence out of absolute nothingness.</a:t>
            </a:r>
            <a:endParaRPr/>
          </a:p>
        </p:txBody>
      </p:sp>
      <p:sp>
        <p:nvSpPr>
          <p:cNvPr id="614" name="Google Shape;614;p60"/>
          <p:cNvSpPr txBox="1"/>
          <p:nvPr/>
        </p:nvSpPr>
        <p:spPr>
          <a:xfrm>
            <a:off x="1428750" y="3936503"/>
            <a:ext cx="9810750" cy="15743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1E293B"/>
                </a:solidFill>
                <a:latin typeface="DM Sans"/>
                <a:ea typeface="DM Sans"/>
                <a:cs typeface="DM Sans"/>
                <a:sym typeface="DM Sans"/>
              </a:rPr>
              <a:t>Premise 2:</a:t>
            </a:r>
            <a:r>
              <a:rPr lang="en-US" sz="2850" b="0" i="0" u="none" strike="noStrike" cap="none">
                <a:solidFill>
                  <a:srgbClr val="1E293B"/>
                </a:solidFill>
                <a:latin typeface="DM Sans"/>
                <a:ea typeface="DM Sans"/>
                <a:cs typeface="DM Sans"/>
                <a:sym typeface="DM Sans"/>
              </a:rPr>
              <a:t> The universe began to exist. Modern astrophysics confirms space, time, and matter originated 13.8 billion years ago.</a:t>
            </a:r>
            <a:endParaRPr/>
          </a:p>
        </p:txBody>
      </p:sp>
      <p:sp>
        <p:nvSpPr>
          <p:cNvPr id="615" name="Google Shape;615;p60"/>
          <p:cNvSpPr txBox="1"/>
          <p:nvPr/>
        </p:nvSpPr>
        <p:spPr>
          <a:xfrm>
            <a:off x="571500" y="571500"/>
            <a:ext cx="1160145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0" u="none" strike="noStrike" cap="none">
                <a:solidFill>
                  <a:srgbClr val="004D7A"/>
                </a:solidFill>
                <a:latin typeface="Merriweather"/>
                <a:ea typeface="Merriweather"/>
                <a:cs typeface="Merriweather"/>
                <a:sym typeface="Merriweather"/>
              </a:rPr>
              <a:t>Clue 1: Cosmological Argument</a:t>
            </a:r>
            <a:endParaRPr/>
          </a:p>
        </p:txBody>
      </p:sp>
      <p:pic>
        <p:nvPicPr>
          <p:cNvPr id="616" name="Google Shape;616;p60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52500" y="2133600"/>
            <a:ext cx="171450" cy="276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17" name="Google Shape;617;p60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52500" y="3993653"/>
            <a:ext cx="171450" cy="276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2" name="Google Shape;622;p61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1500" y="1619250"/>
            <a:ext cx="11049000" cy="4667250"/>
          </a:xfrm>
          <a:prstGeom prst="rect">
            <a:avLst/>
          </a:prstGeom>
          <a:noFill/>
          <a:ln>
            <a:noFill/>
          </a:ln>
        </p:spPr>
      </p:pic>
      <p:sp>
        <p:nvSpPr>
          <p:cNvPr id="623" name="Google Shape;623;p61"/>
          <p:cNvSpPr txBox="1"/>
          <p:nvPr/>
        </p:nvSpPr>
        <p:spPr>
          <a:xfrm>
            <a:off x="1428750" y="3060948"/>
            <a:ext cx="9810750" cy="15743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1E293B"/>
                </a:solidFill>
                <a:latin typeface="DM Sans"/>
                <a:ea typeface="DM Sans"/>
                <a:cs typeface="DM Sans"/>
                <a:sym typeface="DM Sans"/>
              </a:rPr>
              <a:t>Conclusion:</a:t>
            </a:r>
            <a:r>
              <a:rPr lang="en-US" sz="2850" b="0" i="0" u="none" strike="noStrike" cap="none">
                <a:solidFill>
                  <a:srgbClr val="1E293B"/>
                </a:solidFill>
                <a:latin typeface="DM Sans"/>
                <a:ea typeface="DM Sans"/>
                <a:cs typeface="DM Sans"/>
                <a:sym typeface="DM Sans"/>
              </a:rPr>
              <a:t> Therefore, the universe has a cause—a timeless, spaceless, immaterial, extraordinarily powerful Creator.</a:t>
            </a:r>
            <a:endParaRPr/>
          </a:p>
        </p:txBody>
      </p:sp>
      <p:sp>
        <p:nvSpPr>
          <p:cNvPr id="624" name="Google Shape;624;p61"/>
          <p:cNvSpPr txBox="1"/>
          <p:nvPr/>
        </p:nvSpPr>
        <p:spPr>
          <a:xfrm>
            <a:off x="571500" y="571500"/>
            <a:ext cx="1160145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0" u="none" strike="noStrike" cap="none">
                <a:solidFill>
                  <a:srgbClr val="004D7A"/>
                </a:solidFill>
                <a:latin typeface="Merriweather"/>
                <a:ea typeface="Merriweather"/>
                <a:cs typeface="Merriweather"/>
                <a:sym typeface="Merriweather"/>
              </a:rPr>
              <a:t>Clue 1: Cosmological Argument</a:t>
            </a:r>
            <a:endParaRPr/>
          </a:p>
        </p:txBody>
      </p:sp>
      <p:pic>
        <p:nvPicPr>
          <p:cNvPr id="625" name="Google Shape;625;p61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52500" y="3118098"/>
            <a:ext cx="171450" cy="276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Google Shape;120;p1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1500" y="1619250"/>
            <a:ext cx="5286375" cy="56155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17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34125" y="1619250"/>
            <a:ext cx="5286375" cy="5615582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17"/>
          <p:cNvSpPr txBox="1"/>
          <p:nvPr/>
        </p:nvSpPr>
        <p:spPr>
          <a:xfrm>
            <a:off x="952500" y="2962275"/>
            <a:ext cx="4750593" cy="552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 b="1" i="0" u="none" strike="noStrike" cap="none">
                <a:solidFill>
                  <a:srgbClr val="004D7A"/>
                </a:solidFill>
                <a:latin typeface="Merriweather"/>
                <a:ea typeface="Merriweather"/>
                <a:cs typeface="Merriweather"/>
                <a:sym typeface="Merriweather"/>
              </a:rPr>
              <a:t>Doorway to Faith</a:t>
            </a:r>
            <a:endParaRPr/>
          </a:p>
        </p:txBody>
      </p:sp>
      <p:sp>
        <p:nvSpPr>
          <p:cNvPr id="123" name="Google Shape;123;p17"/>
          <p:cNvSpPr txBox="1"/>
          <p:nvPr/>
        </p:nvSpPr>
        <p:spPr>
          <a:xfrm>
            <a:off x="952500" y="3705225"/>
            <a:ext cx="4524300" cy="256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50" b="0" i="0" u="none" strike="noStrike" cap="none">
                <a:solidFill>
                  <a:srgbClr val="1E293B"/>
                </a:solidFill>
                <a:latin typeface="DM Sans"/>
                <a:ea typeface="DM Sans"/>
                <a:cs typeface="DM Sans"/>
                <a:sym typeface="DM Sans"/>
              </a:rPr>
              <a:t>Hard </a:t>
            </a:r>
            <a:r>
              <a:rPr lang="en-US" sz="2450" b="0" i="0" u="none" strike="noStrike" cap="none">
                <a:solidFill>
                  <a:srgbClr val="1E293B"/>
                </a:solidFill>
                <a:latin typeface="DM Sans"/>
                <a:ea typeface="DM Sans"/>
                <a:cs typeface="DM Sans"/>
                <a:sym typeface="DM Sans"/>
              </a:rPr>
              <a:t>questions strip away false assumptions, encourage intellectual humility, and illuminate our deep need for divine revelation.</a:t>
            </a:r>
            <a:endParaRPr sz="1000"/>
          </a:p>
        </p:txBody>
      </p:sp>
      <p:sp>
        <p:nvSpPr>
          <p:cNvPr id="124" name="Google Shape;124;p17"/>
          <p:cNvSpPr txBox="1"/>
          <p:nvPr/>
        </p:nvSpPr>
        <p:spPr>
          <a:xfrm>
            <a:off x="6715125" y="2962275"/>
            <a:ext cx="4750593" cy="552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 b="1" i="0" u="none" strike="noStrike" cap="none">
                <a:solidFill>
                  <a:srgbClr val="004D7A"/>
                </a:solidFill>
                <a:latin typeface="Merriweather"/>
                <a:ea typeface="Merriweather"/>
                <a:cs typeface="Merriweather"/>
                <a:sym typeface="Merriweather"/>
              </a:rPr>
              <a:t>Welcoming Doubt</a:t>
            </a:r>
            <a:endParaRPr/>
          </a:p>
        </p:txBody>
      </p:sp>
      <p:sp>
        <p:nvSpPr>
          <p:cNvPr id="125" name="Google Shape;125;p17"/>
          <p:cNvSpPr txBox="1"/>
          <p:nvPr/>
        </p:nvSpPr>
        <p:spPr>
          <a:xfrm>
            <a:off x="6715125" y="3705225"/>
            <a:ext cx="4524300" cy="26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50" b="0" i="0" u="none" strike="noStrike" cap="none">
                <a:solidFill>
                  <a:srgbClr val="1E293B"/>
                </a:solidFill>
                <a:latin typeface="DM Sans"/>
                <a:ea typeface="DM Sans"/>
                <a:cs typeface="DM Sans"/>
                <a:sym typeface="DM Sans"/>
              </a:rPr>
              <a:t>By engaging with great sceptics of history, we build a much stronger, more resilient intellectual foundation for Christian belief.</a:t>
            </a:r>
            <a:endParaRPr sz="1100"/>
          </a:p>
        </p:txBody>
      </p:sp>
      <p:pic>
        <p:nvPicPr>
          <p:cNvPr id="126" name="Google Shape;126;p17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52500" y="2143125"/>
            <a:ext cx="561975" cy="495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17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715125" y="2143125"/>
            <a:ext cx="619125" cy="495300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17"/>
          <p:cNvSpPr txBox="1"/>
          <p:nvPr/>
        </p:nvSpPr>
        <p:spPr>
          <a:xfrm>
            <a:off x="571500" y="571500"/>
            <a:ext cx="1160145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0" u="none" strike="noStrike" cap="none">
                <a:solidFill>
                  <a:srgbClr val="004D7A"/>
                </a:solidFill>
                <a:latin typeface="Merriweather"/>
                <a:ea typeface="Merriweather"/>
                <a:cs typeface="Merriweather"/>
                <a:sym typeface="Merriweather"/>
              </a:rPr>
              <a:t>The Value of Questions</a:t>
            </a:r>
            <a:endParaRPr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0" name="Google Shape;630;p62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1" name="Google Shape;631;p62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1619250"/>
            <a:ext cx="5286375" cy="466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2" name="Google Shape;632;p62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34125" y="1619250"/>
            <a:ext cx="5286375" cy="4667250"/>
          </a:xfrm>
          <a:prstGeom prst="rect">
            <a:avLst/>
          </a:prstGeom>
          <a:noFill/>
          <a:ln>
            <a:noFill/>
          </a:ln>
        </p:spPr>
      </p:pic>
      <p:sp>
        <p:nvSpPr>
          <p:cNvPr id="633" name="Google Shape;633;p62"/>
          <p:cNvSpPr txBox="1"/>
          <p:nvPr/>
        </p:nvSpPr>
        <p:spPr>
          <a:xfrm>
            <a:off x="952500" y="2076450"/>
            <a:ext cx="4750593" cy="552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 b="1" i="0" u="none" strike="noStrike" cap="none">
                <a:solidFill>
                  <a:srgbClr val="11CAA0"/>
                </a:solidFill>
                <a:latin typeface="Merriweather"/>
                <a:ea typeface="Merriweather"/>
                <a:cs typeface="Merriweather"/>
                <a:sym typeface="Merriweather"/>
              </a:rPr>
              <a:t>Constant Precision</a:t>
            </a:r>
            <a:endParaRPr/>
          </a:p>
        </p:txBody>
      </p:sp>
      <p:sp>
        <p:nvSpPr>
          <p:cNvPr id="634" name="Google Shape;634;p62"/>
          <p:cNvSpPr txBox="1"/>
          <p:nvPr/>
        </p:nvSpPr>
        <p:spPr>
          <a:xfrm>
            <a:off x="952500" y="2819400"/>
            <a:ext cx="4524375" cy="2623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0" i="0" u="none" strike="noStrike" cap="none">
                <a:solidFill>
                  <a:srgbClr val="F3F0DF"/>
                </a:solidFill>
                <a:latin typeface="DM Sans"/>
                <a:ea typeface="DM Sans"/>
                <a:cs typeface="DM Sans"/>
                <a:sym typeface="DM Sans"/>
              </a:rPr>
              <a:t>The universe is balanced on a razor's edge. Laws of physics exhibit mathematical precision defying chance.</a:t>
            </a:r>
            <a:endParaRPr/>
          </a:p>
        </p:txBody>
      </p:sp>
      <p:sp>
        <p:nvSpPr>
          <p:cNvPr id="635" name="Google Shape;635;p62"/>
          <p:cNvSpPr txBox="1"/>
          <p:nvPr/>
        </p:nvSpPr>
        <p:spPr>
          <a:xfrm>
            <a:off x="6715125" y="2076450"/>
            <a:ext cx="4750593" cy="552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 b="1" i="0" u="none" strike="noStrike" cap="none">
                <a:solidFill>
                  <a:srgbClr val="11CAA0"/>
                </a:solidFill>
                <a:latin typeface="Merriweather"/>
                <a:ea typeface="Merriweather"/>
                <a:cs typeface="Merriweather"/>
                <a:sym typeface="Merriweather"/>
              </a:rPr>
              <a:t>Razor's Edge</a:t>
            </a:r>
            <a:endParaRPr/>
          </a:p>
        </p:txBody>
      </p:sp>
      <p:sp>
        <p:nvSpPr>
          <p:cNvPr id="636" name="Google Shape;636;p62"/>
          <p:cNvSpPr txBox="1"/>
          <p:nvPr/>
        </p:nvSpPr>
        <p:spPr>
          <a:xfrm>
            <a:off x="6715125" y="2819400"/>
            <a:ext cx="4524375" cy="2623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0" i="0" u="none" strike="noStrike" cap="none">
                <a:solidFill>
                  <a:srgbClr val="F3F0DF"/>
                </a:solidFill>
                <a:latin typeface="DM Sans"/>
                <a:ea typeface="DM Sans"/>
                <a:cs typeface="DM Sans"/>
                <a:sym typeface="DM Sans"/>
              </a:rPr>
              <a:t>If the expansion rate differed by 1 part in 10^120, the cosmos would collapse. This points to Design.</a:t>
            </a:r>
            <a:endParaRPr/>
          </a:p>
        </p:txBody>
      </p:sp>
      <p:sp>
        <p:nvSpPr>
          <p:cNvPr id="637" name="Google Shape;637;p62"/>
          <p:cNvSpPr txBox="1"/>
          <p:nvPr/>
        </p:nvSpPr>
        <p:spPr>
          <a:xfrm>
            <a:off x="571500" y="571500"/>
            <a:ext cx="1160145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0" u="none" strike="noStrike" cap="none">
                <a:solidFill>
                  <a:srgbClr val="11CAA0"/>
                </a:solidFill>
                <a:latin typeface="Merriweather"/>
                <a:ea typeface="Merriweather"/>
                <a:cs typeface="Merriweather"/>
                <a:sym typeface="Merriweather"/>
              </a:rPr>
              <a:t>Clue 2: Cosmic Fine-Tuning</a:t>
            </a:r>
            <a:endParaRPr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2" name="Google Shape;642;p6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43" name="Google Shape;643;p6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1619250"/>
            <a:ext cx="5286375" cy="466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44" name="Google Shape;644;p63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34125" y="1619250"/>
            <a:ext cx="5286375" cy="4667250"/>
          </a:xfrm>
          <a:prstGeom prst="rect">
            <a:avLst/>
          </a:prstGeom>
          <a:noFill/>
          <a:ln>
            <a:noFill/>
          </a:ln>
        </p:spPr>
      </p:pic>
      <p:sp>
        <p:nvSpPr>
          <p:cNvPr id="645" name="Google Shape;645;p63"/>
          <p:cNvSpPr txBox="1"/>
          <p:nvPr/>
        </p:nvSpPr>
        <p:spPr>
          <a:xfrm>
            <a:off x="952500" y="2076450"/>
            <a:ext cx="4750593" cy="552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 b="1" i="0" u="none" strike="noStrike" cap="none">
                <a:solidFill>
                  <a:srgbClr val="11CAA0"/>
                </a:solidFill>
                <a:latin typeface="Merriweather"/>
                <a:ea typeface="Merriweather"/>
                <a:cs typeface="Merriweather"/>
                <a:sym typeface="Merriweather"/>
              </a:rPr>
              <a:t>Objective Reality</a:t>
            </a:r>
            <a:endParaRPr/>
          </a:p>
        </p:txBody>
      </p:sp>
      <p:sp>
        <p:nvSpPr>
          <p:cNvPr id="646" name="Google Shape;646;p63"/>
          <p:cNvSpPr txBox="1"/>
          <p:nvPr/>
        </p:nvSpPr>
        <p:spPr>
          <a:xfrm>
            <a:off x="952500" y="2819400"/>
            <a:ext cx="4524375" cy="2623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0" i="0" u="none" strike="noStrike" cap="none">
                <a:solidFill>
                  <a:srgbClr val="F3F0DF"/>
                </a:solidFill>
                <a:latin typeface="DM Sans"/>
                <a:ea typeface="DM Sans"/>
                <a:cs typeface="DM Sans"/>
                <a:sym typeface="DM Sans"/>
              </a:rPr>
              <a:t>Right and wrong are factual. Torturing an innocent is not merely unhelpful—it is objectively evil.</a:t>
            </a:r>
            <a:endParaRPr/>
          </a:p>
        </p:txBody>
      </p:sp>
      <p:sp>
        <p:nvSpPr>
          <p:cNvPr id="647" name="Google Shape;647;p63"/>
          <p:cNvSpPr txBox="1"/>
          <p:nvPr/>
        </p:nvSpPr>
        <p:spPr>
          <a:xfrm>
            <a:off x="6715125" y="2076450"/>
            <a:ext cx="4750593" cy="552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 b="1" i="0" u="none" strike="noStrike" cap="none">
                <a:solidFill>
                  <a:srgbClr val="11CAA0"/>
                </a:solidFill>
                <a:latin typeface="Merriweather"/>
                <a:ea typeface="Merriweather"/>
                <a:cs typeface="Merriweather"/>
                <a:sym typeface="Merriweather"/>
              </a:rPr>
              <a:t>Beyond Nature</a:t>
            </a:r>
            <a:endParaRPr/>
          </a:p>
        </p:txBody>
      </p:sp>
      <p:sp>
        <p:nvSpPr>
          <p:cNvPr id="648" name="Google Shape;648;p63"/>
          <p:cNvSpPr txBox="1"/>
          <p:nvPr/>
        </p:nvSpPr>
        <p:spPr>
          <a:xfrm>
            <a:off x="6715125" y="2819400"/>
            <a:ext cx="4524375" cy="2623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0" i="0" u="none" strike="noStrike" cap="none">
                <a:solidFill>
                  <a:srgbClr val="F3F0DF"/>
                </a:solidFill>
                <a:latin typeface="DM Sans"/>
                <a:ea typeface="DM Sans"/>
                <a:cs typeface="DM Sans"/>
                <a:sym typeface="DM Sans"/>
              </a:rPr>
              <a:t>Absolute moral value requires a transcendent source outside the physical world—a moral Lawgiver.</a:t>
            </a:r>
            <a:endParaRPr/>
          </a:p>
        </p:txBody>
      </p:sp>
      <p:sp>
        <p:nvSpPr>
          <p:cNvPr id="649" name="Google Shape;649;p63"/>
          <p:cNvSpPr txBox="1"/>
          <p:nvPr/>
        </p:nvSpPr>
        <p:spPr>
          <a:xfrm>
            <a:off x="571500" y="571500"/>
            <a:ext cx="1160145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0" u="none" strike="noStrike" cap="none">
                <a:solidFill>
                  <a:srgbClr val="11CAA0"/>
                </a:solidFill>
                <a:latin typeface="Merriweather"/>
                <a:ea typeface="Merriweather"/>
                <a:cs typeface="Merriweather"/>
                <a:sym typeface="Merriweather"/>
              </a:rPr>
              <a:t>Clue 3: The Moral Lawgiver</a:t>
            </a:r>
            <a:endParaRPr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4" name="Google Shape;654;p6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1500" y="1619250"/>
            <a:ext cx="5286375" cy="466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5" name="Google Shape;655;p64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34125" y="1619250"/>
            <a:ext cx="5286375" cy="4667250"/>
          </a:xfrm>
          <a:prstGeom prst="rect">
            <a:avLst/>
          </a:prstGeom>
          <a:noFill/>
          <a:ln>
            <a:noFill/>
          </a:ln>
        </p:spPr>
      </p:pic>
      <p:sp>
        <p:nvSpPr>
          <p:cNvPr id="656" name="Google Shape;656;p64"/>
          <p:cNvSpPr txBox="1"/>
          <p:nvPr/>
        </p:nvSpPr>
        <p:spPr>
          <a:xfrm>
            <a:off x="952500" y="2076450"/>
            <a:ext cx="4750593" cy="11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 b="1" i="0" u="none" strike="noStrike" cap="none">
                <a:solidFill>
                  <a:srgbClr val="004D7A"/>
                </a:solidFill>
                <a:latin typeface="Merriweather"/>
                <a:ea typeface="Merriweather"/>
                <a:cs typeface="Merriweather"/>
                <a:sym typeface="Merriweather"/>
              </a:rPr>
              <a:t>Undermining Reason</a:t>
            </a:r>
            <a:endParaRPr/>
          </a:p>
        </p:txBody>
      </p:sp>
      <p:sp>
        <p:nvSpPr>
          <p:cNvPr id="657" name="Google Shape;657;p64"/>
          <p:cNvSpPr txBox="1"/>
          <p:nvPr/>
        </p:nvSpPr>
        <p:spPr>
          <a:xfrm>
            <a:off x="952500" y="3371850"/>
            <a:ext cx="4524375" cy="20990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0" i="0" u="none" strike="noStrike" cap="none">
                <a:solidFill>
                  <a:srgbClr val="1E293B"/>
                </a:solidFill>
                <a:latin typeface="DM Sans"/>
                <a:ea typeface="DM Sans"/>
                <a:cs typeface="DM Sans"/>
                <a:sym typeface="DM Sans"/>
              </a:rPr>
              <a:t>If atheism is true, the human brain is merely an accidental byproduct of unguided mutations.</a:t>
            </a:r>
            <a:endParaRPr/>
          </a:p>
        </p:txBody>
      </p:sp>
      <p:sp>
        <p:nvSpPr>
          <p:cNvPr id="658" name="Google Shape;658;p64"/>
          <p:cNvSpPr txBox="1"/>
          <p:nvPr/>
        </p:nvSpPr>
        <p:spPr>
          <a:xfrm>
            <a:off x="6715125" y="2076450"/>
            <a:ext cx="4750593" cy="11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 b="1" i="0" u="none" strike="noStrike" cap="none">
                <a:solidFill>
                  <a:srgbClr val="004D7A"/>
                </a:solidFill>
                <a:latin typeface="Merriweather"/>
                <a:ea typeface="Merriweather"/>
                <a:cs typeface="Merriweather"/>
                <a:sym typeface="Merriweather"/>
              </a:rPr>
              <a:t>Self-Defeating Secularism</a:t>
            </a:r>
            <a:endParaRPr/>
          </a:p>
        </p:txBody>
      </p:sp>
      <p:sp>
        <p:nvSpPr>
          <p:cNvPr id="659" name="Google Shape;659;p64"/>
          <p:cNvSpPr txBox="1"/>
          <p:nvPr/>
        </p:nvSpPr>
        <p:spPr>
          <a:xfrm>
            <a:off x="6715125" y="3371850"/>
            <a:ext cx="4524375" cy="20990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0" i="0" u="none" strike="noStrike" cap="none">
                <a:solidFill>
                  <a:srgbClr val="1E293B"/>
                </a:solidFill>
                <a:latin typeface="DM Sans"/>
                <a:ea typeface="DM Sans"/>
                <a:cs typeface="DM Sans"/>
                <a:sym typeface="DM Sans"/>
              </a:rPr>
              <a:t>If thoughts are just chemical fizzing, there is no logical reason to trust one's own arguments.</a:t>
            </a:r>
            <a:endParaRPr/>
          </a:p>
        </p:txBody>
      </p:sp>
      <p:sp>
        <p:nvSpPr>
          <p:cNvPr id="660" name="Google Shape;660;p64"/>
          <p:cNvSpPr txBox="1"/>
          <p:nvPr/>
        </p:nvSpPr>
        <p:spPr>
          <a:xfrm>
            <a:off x="571500" y="571500"/>
            <a:ext cx="1160145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0" u="none" strike="noStrike" cap="none">
                <a:solidFill>
                  <a:srgbClr val="004D7A"/>
                </a:solidFill>
                <a:latin typeface="Merriweather"/>
                <a:ea typeface="Merriweather"/>
                <a:cs typeface="Merriweather"/>
                <a:sym typeface="Merriweather"/>
              </a:rPr>
              <a:t>The Disaster of Absurdity</a:t>
            </a:r>
            <a:endParaRPr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Google Shape;665;p65"/>
          <p:cNvSpPr/>
          <p:nvPr/>
        </p:nvSpPr>
        <p:spPr>
          <a:xfrm>
            <a:off x="571500" y="1619250"/>
            <a:ext cx="11049000" cy="466725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666" name="Google Shape;666;p65"/>
          <p:cNvGraphicFramePr/>
          <p:nvPr/>
        </p:nvGraphicFramePr>
        <p:xfrm>
          <a:off x="571500" y="1619250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{A8F8CF49-FABE-4B7A-8AA2-6207A9B7E139}</a:tableStyleId>
              </a:tblPr>
              <a:tblGrid>
                <a:gridCol w="2488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774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829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5557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550" b="1" i="0" u="none" strike="noStrike" cap="none">
                          <a:solidFill>
                            <a:srgbClr val="FFFFFF"/>
                          </a:solidFill>
                          <a:latin typeface="Merriweather"/>
                          <a:ea typeface="Merriweather"/>
                          <a:cs typeface="Merriweather"/>
                          <a:sym typeface="Merriweather"/>
                        </a:rPr>
                        <a:t>Dimension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4D7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550" b="1" i="0" u="none" strike="noStrike" cap="none">
                          <a:solidFill>
                            <a:srgbClr val="FFFFFF"/>
                          </a:solidFill>
                          <a:latin typeface="Merriweather"/>
                          <a:ea typeface="Merriweather"/>
                          <a:cs typeface="Merriweather"/>
                          <a:sym typeface="Merriweather"/>
                        </a:rPr>
                        <a:t>Secular Scepticism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4D7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550" b="1" i="0" u="none" strike="noStrike" cap="none">
                          <a:solidFill>
                            <a:srgbClr val="FFFFFF"/>
                          </a:solidFill>
                          <a:latin typeface="Merriweather"/>
                          <a:ea typeface="Merriweather"/>
                          <a:cs typeface="Merriweather"/>
                          <a:sym typeface="Merriweather"/>
                        </a:rPr>
                        <a:t>Christian Apologetics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4D7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557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550" b="1" i="0" u="none" strike="noStrike" cap="none">
                          <a:solidFill>
                            <a:srgbClr val="1E293B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Certainty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550" b="0" i="0" u="none" strike="noStrike" cap="none">
                          <a:solidFill>
                            <a:srgbClr val="1E293B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Mathematical proof impossible; doubt yields paralysis.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550" b="0" i="0" u="none" strike="noStrike" cap="none">
                          <a:solidFill>
                            <a:srgbClr val="1E293B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Trust grounded in cumulative circumstantial evidence.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557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550" b="1" i="0" u="none" strike="noStrike" cap="none">
                          <a:solidFill>
                            <a:srgbClr val="1E293B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Cosmos Origin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550" b="0" i="0" u="none" strike="noStrike" cap="none">
                          <a:solidFill>
                            <a:srgbClr val="1E293B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Eternal universe or popped from absolute nothingness.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550" b="0" i="0" u="none" strike="noStrike" cap="none">
                          <a:solidFill>
                            <a:srgbClr val="1E293B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Called into being by a timeless, powerful Creator.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67" name="Google Shape;667;p65"/>
          <p:cNvSpPr/>
          <p:nvPr/>
        </p:nvSpPr>
        <p:spPr>
          <a:xfrm>
            <a:off x="571500" y="2471737"/>
            <a:ext cx="2488555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8" name="Google Shape;668;p65"/>
          <p:cNvSpPr/>
          <p:nvPr/>
        </p:nvSpPr>
        <p:spPr>
          <a:xfrm>
            <a:off x="3060055" y="2471737"/>
            <a:ext cx="4277469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9" name="Google Shape;669;p65"/>
          <p:cNvSpPr/>
          <p:nvPr/>
        </p:nvSpPr>
        <p:spPr>
          <a:xfrm>
            <a:off x="7337524" y="2471737"/>
            <a:ext cx="4282975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0" name="Google Shape;670;p65"/>
          <p:cNvSpPr/>
          <p:nvPr/>
        </p:nvSpPr>
        <p:spPr>
          <a:xfrm>
            <a:off x="571500" y="4376886"/>
            <a:ext cx="2488555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1" name="Google Shape;671;p65"/>
          <p:cNvSpPr/>
          <p:nvPr/>
        </p:nvSpPr>
        <p:spPr>
          <a:xfrm>
            <a:off x="3060055" y="4376886"/>
            <a:ext cx="4277469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2" name="Google Shape;672;p65"/>
          <p:cNvSpPr/>
          <p:nvPr/>
        </p:nvSpPr>
        <p:spPr>
          <a:xfrm>
            <a:off x="7337524" y="4376886"/>
            <a:ext cx="4282975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3" name="Google Shape;673;p65"/>
          <p:cNvSpPr txBox="1"/>
          <p:nvPr/>
        </p:nvSpPr>
        <p:spPr>
          <a:xfrm>
            <a:off x="571500" y="571500"/>
            <a:ext cx="1160145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0" u="none" strike="noStrike" cap="none">
                <a:solidFill>
                  <a:srgbClr val="004D7A"/>
                </a:solidFill>
                <a:latin typeface="Merriweather"/>
                <a:ea typeface="Merriweather"/>
                <a:cs typeface="Merriweather"/>
                <a:sym typeface="Merriweather"/>
              </a:rPr>
              <a:t>Apologetic Comparison (1/2)</a:t>
            </a:r>
            <a:endParaRPr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" name="Google Shape;678;p66"/>
          <p:cNvSpPr/>
          <p:nvPr/>
        </p:nvSpPr>
        <p:spPr>
          <a:xfrm>
            <a:off x="571500" y="1619250"/>
            <a:ext cx="11049000" cy="466725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679" name="Google Shape;679;p66"/>
          <p:cNvGraphicFramePr/>
          <p:nvPr/>
        </p:nvGraphicFramePr>
        <p:xfrm>
          <a:off x="571500" y="1619250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{A8F8CF49-FABE-4B7A-8AA2-6207A9B7E139}</a:tableStyleId>
              </a:tblPr>
              <a:tblGrid>
                <a:gridCol w="2549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03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95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5557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550" b="1" i="0" u="none" strike="noStrike" cap="none">
                          <a:solidFill>
                            <a:srgbClr val="FFFFFF"/>
                          </a:solidFill>
                          <a:latin typeface="Merriweather"/>
                          <a:ea typeface="Merriweather"/>
                          <a:cs typeface="Merriweather"/>
                          <a:sym typeface="Merriweather"/>
                        </a:rPr>
                        <a:t>Dimension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4D7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550" b="1" i="0" u="none" strike="noStrike" cap="none">
                          <a:solidFill>
                            <a:srgbClr val="FFFFFF"/>
                          </a:solidFill>
                          <a:latin typeface="Merriweather"/>
                          <a:ea typeface="Merriweather"/>
                          <a:cs typeface="Merriweather"/>
                          <a:sym typeface="Merriweather"/>
                        </a:rPr>
                        <a:t>Secular Scepticism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4D7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550" b="1" i="0" u="none" strike="noStrike" cap="none">
                          <a:solidFill>
                            <a:srgbClr val="FFFFFF"/>
                          </a:solidFill>
                          <a:latin typeface="Merriweather"/>
                          <a:ea typeface="Merriweather"/>
                          <a:cs typeface="Merriweather"/>
                          <a:sym typeface="Merriweather"/>
                        </a:rPr>
                        <a:t>Christian Apologetics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4D7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557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550" b="1" i="0" u="none" strike="noStrike" cap="none">
                          <a:solidFill>
                            <a:srgbClr val="1E293B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Fine-Tuning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550" b="0" i="0" u="none" strike="noStrike" cap="none">
                          <a:solidFill>
                            <a:srgbClr val="1E293B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Incredibly lucky accident or infinite multiverses.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550" b="0" i="0" u="none" strike="noStrike" cap="none">
                          <a:solidFill>
                            <a:srgbClr val="1E293B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Clear mathematical pointer to an Intelligent Mind.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557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550" b="1" i="0" u="none" strike="noStrike" cap="none">
                          <a:solidFill>
                            <a:srgbClr val="1E293B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Human Identity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550" b="0" i="0" u="none" strike="noStrike" cap="none">
                          <a:solidFill>
                            <a:srgbClr val="1E293B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Self-invented purpose (Sartre) or a wishful illusion.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550" b="0" i="0" u="none" strike="noStrike" cap="none">
                          <a:solidFill>
                            <a:srgbClr val="1E293B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Designed by a Heavenly Father for eternal fellowship.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80" name="Google Shape;680;p66"/>
          <p:cNvSpPr/>
          <p:nvPr/>
        </p:nvSpPr>
        <p:spPr>
          <a:xfrm>
            <a:off x="571500" y="2471737"/>
            <a:ext cx="2549723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1" name="Google Shape;681;p66"/>
          <p:cNvSpPr/>
          <p:nvPr/>
        </p:nvSpPr>
        <p:spPr>
          <a:xfrm>
            <a:off x="3121223" y="2471737"/>
            <a:ext cx="4103786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2" name="Google Shape;682;p66"/>
          <p:cNvSpPr/>
          <p:nvPr/>
        </p:nvSpPr>
        <p:spPr>
          <a:xfrm>
            <a:off x="7225010" y="2471737"/>
            <a:ext cx="4395489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3" name="Google Shape;683;p66"/>
          <p:cNvSpPr/>
          <p:nvPr/>
        </p:nvSpPr>
        <p:spPr>
          <a:xfrm>
            <a:off x="571500" y="4376886"/>
            <a:ext cx="2549723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4" name="Google Shape;684;p66"/>
          <p:cNvSpPr/>
          <p:nvPr/>
        </p:nvSpPr>
        <p:spPr>
          <a:xfrm>
            <a:off x="3121223" y="4376886"/>
            <a:ext cx="4103786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5" name="Google Shape;685;p66"/>
          <p:cNvSpPr/>
          <p:nvPr/>
        </p:nvSpPr>
        <p:spPr>
          <a:xfrm>
            <a:off x="7225010" y="4376886"/>
            <a:ext cx="4395489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6" name="Google Shape;686;p66"/>
          <p:cNvSpPr txBox="1"/>
          <p:nvPr/>
        </p:nvSpPr>
        <p:spPr>
          <a:xfrm>
            <a:off x="571500" y="571500"/>
            <a:ext cx="1160145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0" u="none" strike="noStrike" cap="none">
                <a:solidFill>
                  <a:srgbClr val="004D7A"/>
                </a:solidFill>
                <a:latin typeface="Merriweather"/>
                <a:ea typeface="Merriweather"/>
                <a:cs typeface="Merriweather"/>
                <a:sym typeface="Merriweather"/>
              </a:rPr>
              <a:t>Apologetic Comparison (2/2)</a:t>
            </a:r>
            <a:endParaRPr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1" name="Google Shape;691;p6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2" name="Google Shape;692;p67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1619250"/>
            <a:ext cx="11049000" cy="4667250"/>
          </a:xfrm>
          <a:prstGeom prst="rect">
            <a:avLst/>
          </a:prstGeom>
          <a:noFill/>
          <a:ln>
            <a:noFill/>
          </a:ln>
        </p:spPr>
      </p:pic>
      <p:sp>
        <p:nvSpPr>
          <p:cNvPr id="693" name="Google Shape;693;p67"/>
          <p:cNvSpPr txBox="1"/>
          <p:nvPr/>
        </p:nvSpPr>
        <p:spPr>
          <a:xfrm>
            <a:off x="1428750" y="2076450"/>
            <a:ext cx="9810750" cy="15743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F3F0DF"/>
                </a:solidFill>
                <a:latin typeface="DM Sans"/>
                <a:ea typeface="DM Sans"/>
                <a:cs typeface="DM Sans"/>
                <a:sym typeface="DM Sans"/>
              </a:rPr>
              <a:t>Hume &amp; Suffering:</a:t>
            </a:r>
            <a:r>
              <a:rPr lang="en-US" sz="2850" b="0" i="0" u="none" strike="noStrike" cap="none">
                <a:solidFill>
                  <a:srgbClr val="F3F0DF"/>
                </a:solidFill>
                <a:latin typeface="DM Sans"/>
                <a:ea typeface="DM Sans"/>
                <a:cs typeface="DM Sans"/>
                <a:sym typeface="DM Sans"/>
              </a:rPr>
              <a:t> How does centering Jesus on the Cross change our response to suffering compared to secular models?</a:t>
            </a:r>
            <a:endParaRPr/>
          </a:p>
        </p:txBody>
      </p:sp>
      <p:sp>
        <p:nvSpPr>
          <p:cNvPr id="694" name="Google Shape;694;p67"/>
          <p:cNvSpPr txBox="1"/>
          <p:nvPr/>
        </p:nvSpPr>
        <p:spPr>
          <a:xfrm>
            <a:off x="1428750" y="3936503"/>
            <a:ext cx="9810750" cy="1049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F3F0DF"/>
                </a:solidFill>
                <a:latin typeface="DM Sans"/>
                <a:ea typeface="DM Sans"/>
                <a:cs typeface="DM Sans"/>
                <a:sym typeface="DM Sans"/>
              </a:rPr>
              <a:t>Kant &amp; Science:</a:t>
            </a:r>
            <a:r>
              <a:rPr lang="en-US" sz="2850" b="0" i="0" u="none" strike="noStrike" cap="none">
                <a:solidFill>
                  <a:srgbClr val="F3F0DF"/>
                </a:solidFill>
                <a:latin typeface="DM Sans"/>
                <a:ea typeface="DM Sans"/>
                <a:cs typeface="DM Sans"/>
                <a:sym typeface="DM Sans"/>
              </a:rPr>
              <a:t> Is it liberating or frustrating to realize science cannot measure spiritual reality?</a:t>
            </a:r>
            <a:endParaRPr/>
          </a:p>
        </p:txBody>
      </p:sp>
      <p:sp>
        <p:nvSpPr>
          <p:cNvPr id="695" name="Google Shape;695;p67"/>
          <p:cNvSpPr txBox="1"/>
          <p:nvPr/>
        </p:nvSpPr>
        <p:spPr>
          <a:xfrm>
            <a:off x="571500" y="571500"/>
            <a:ext cx="1160145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0" u="none" strike="noStrike" cap="none">
                <a:solidFill>
                  <a:srgbClr val="11CAA0"/>
                </a:solidFill>
                <a:latin typeface="Merriweather"/>
                <a:ea typeface="Merriweather"/>
                <a:cs typeface="Merriweather"/>
                <a:sym typeface="Merriweather"/>
              </a:rPr>
              <a:t>Group Discussion (1/2)</a:t>
            </a:r>
            <a:endParaRPr/>
          </a:p>
        </p:txBody>
      </p:sp>
      <p:pic>
        <p:nvPicPr>
          <p:cNvPr id="696" name="Google Shape;696;p67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52500" y="2133600"/>
            <a:ext cx="171450" cy="276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97" name="Google Shape;697;p67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52500" y="3993653"/>
            <a:ext cx="171450" cy="276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2" name="Google Shape;702;p68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3" name="Google Shape;703;p68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1619250"/>
            <a:ext cx="11049000" cy="4667250"/>
          </a:xfrm>
          <a:prstGeom prst="rect">
            <a:avLst/>
          </a:prstGeom>
          <a:noFill/>
          <a:ln>
            <a:noFill/>
          </a:ln>
        </p:spPr>
      </p:pic>
      <p:sp>
        <p:nvSpPr>
          <p:cNvPr id="704" name="Google Shape;704;p68"/>
          <p:cNvSpPr txBox="1"/>
          <p:nvPr/>
        </p:nvSpPr>
        <p:spPr>
          <a:xfrm>
            <a:off x="1428750" y="2076450"/>
            <a:ext cx="9810750" cy="1049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F3F0DF"/>
                </a:solidFill>
                <a:latin typeface="DM Sans"/>
                <a:ea typeface="DM Sans"/>
                <a:cs typeface="DM Sans"/>
                <a:sym typeface="DM Sans"/>
              </a:rPr>
              <a:t>Feuerbach &amp; Desire:</a:t>
            </a:r>
            <a:r>
              <a:rPr lang="en-US" sz="2850" b="0" i="0" u="none" strike="noStrike" cap="none">
                <a:solidFill>
                  <a:srgbClr val="F3F0DF"/>
                </a:solidFill>
                <a:latin typeface="DM Sans"/>
                <a:ea typeface="DM Sans"/>
                <a:cs typeface="DM Sans"/>
                <a:sym typeface="DM Sans"/>
              </a:rPr>
              <a:t> How does being designed for a Heavenly Father transform the "wishful thinking" critique?</a:t>
            </a:r>
            <a:endParaRPr/>
          </a:p>
        </p:txBody>
      </p:sp>
      <p:sp>
        <p:nvSpPr>
          <p:cNvPr id="705" name="Google Shape;705;p68"/>
          <p:cNvSpPr txBox="1"/>
          <p:nvPr/>
        </p:nvSpPr>
        <p:spPr>
          <a:xfrm>
            <a:off x="1428750" y="3411735"/>
            <a:ext cx="9810750" cy="1049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F3F0DF"/>
                </a:solidFill>
                <a:latin typeface="DM Sans"/>
                <a:ea typeface="DM Sans"/>
                <a:cs typeface="DM Sans"/>
                <a:sym typeface="DM Sans"/>
              </a:rPr>
              <a:t>Nietzsche &amp; Morals:</a:t>
            </a:r>
            <a:r>
              <a:rPr lang="en-US" sz="2850" b="0" i="0" u="none" strike="noStrike" cap="none">
                <a:solidFill>
                  <a:srgbClr val="F3F0DF"/>
                </a:solidFill>
                <a:latin typeface="DM Sans"/>
                <a:ea typeface="DM Sans"/>
                <a:cs typeface="DM Sans"/>
                <a:sym typeface="DM Sans"/>
              </a:rPr>
              <a:t> Can a secular society successfully maintain human rights without a divine anchor?</a:t>
            </a:r>
            <a:endParaRPr/>
          </a:p>
        </p:txBody>
      </p:sp>
      <p:sp>
        <p:nvSpPr>
          <p:cNvPr id="706" name="Google Shape;706;p68"/>
          <p:cNvSpPr txBox="1"/>
          <p:nvPr/>
        </p:nvSpPr>
        <p:spPr>
          <a:xfrm>
            <a:off x="571500" y="571500"/>
            <a:ext cx="1160145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0" u="none" strike="noStrike" cap="none">
                <a:solidFill>
                  <a:srgbClr val="11CAA0"/>
                </a:solidFill>
                <a:latin typeface="Merriweather"/>
                <a:ea typeface="Merriweather"/>
                <a:cs typeface="Merriweather"/>
                <a:sym typeface="Merriweather"/>
              </a:rPr>
              <a:t>Group Discussion (2/2)</a:t>
            </a:r>
            <a:endParaRPr/>
          </a:p>
        </p:txBody>
      </p:sp>
      <p:pic>
        <p:nvPicPr>
          <p:cNvPr id="707" name="Google Shape;707;p68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52500" y="2133600"/>
            <a:ext cx="171450" cy="276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08" name="Google Shape;708;p68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52500" y="3468885"/>
            <a:ext cx="171450" cy="276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3" name="Google Shape;713;p69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1500" y="1619250"/>
            <a:ext cx="5286375" cy="466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4" name="Google Shape;714;p69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34125" y="1619250"/>
            <a:ext cx="5286375" cy="4667250"/>
          </a:xfrm>
          <a:prstGeom prst="rect">
            <a:avLst/>
          </a:prstGeom>
          <a:noFill/>
          <a:ln>
            <a:noFill/>
          </a:ln>
        </p:spPr>
      </p:pic>
      <p:sp>
        <p:nvSpPr>
          <p:cNvPr id="715" name="Google Shape;715;p69"/>
          <p:cNvSpPr txBox="1"/>
          <p:nvPr/>
        </p:nvSpPr>
        <p:spPr>
          <a:xfrm>
            <a:off x="952500" y="2962275"/>
            <a:ext cx="4750593" cy="552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 b="1" i="0" u="none" strike="noStrike" cap="none">
                <a:solidFill>
                  <a:srgbClr val="004D7A"/>
                </a:solidFill>
                <a:latin typeface="Merriweather"/>
                <a:ea typeface="Merriweather"/>
                <a:cs typeface="Merriweather"/>
                <a:sym typeface="Merriweather"/>
              </a:rPr>
              <a:t>Engage Scepticism</a:t>
            </a:r>
            <a:endParaRPr/>
          </a:p>
        </p:txBody>
      </p:sp>
      <p:sp>
        <p:nvSpPr>
          <p:cNvPr id="716" name="Google Shape;716;p69"/>
          <p:cNvSpPr txBox="1"/>
          <p:nvPr/>
        </p:nvSpPr>
        <p:spPr>
          <a:xfrm>
            <a:off x="952500" y="3705225"/>
            <a:ext cx="4524375" cy="20990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0" i="0" u="none" strike="noStrike" cap="none">
                <a:solidFill>
                  <a:srgbClr val="1E293B"/>
                </a:solidFill>
                <a:latin typeface="DM Sans"/>
                <a:ea typeface="DM Sans"/>
                <a:cs typeface="DM Sans"/>
                <a:sym typeface="DM Sans"/>
              </a:rPr>
              <a:t>Spend 15 minutes reading an articulate sceptic or Christian philosopher with an open mind.</a:t>
            </a:r>
            <a:endParaRPr/>
          </a:p>
        </p:txBody>
      </p:sp>
      <p:sp>
        <p:nvSpPr>
          <p:cNvPr id="717" name="Google Shape;717;p69"/>
          <p:cNvSpPr txBox="1"/>
          <p:nvPr/>
        </p:nvSpPr>
        <p:spPr>
          <a:xfrm>
            <a:off x="6715125" y="2962275"/>
            <a:ext cx="4750593" cy="552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 b="1" i="0" u="none" strike="noStrike" cap="none">
                <a:solidFill>
                  <a:srgbClr val="004D7A"/>
                </a:solidFill>
                <a:latin typeface="Merriweather"/>
                <a:ea typeface="Merriweather"/>
                <a:cs typeface="Merriweather"/>
                <a:sym typeface="Merriweather"/>
              </a:rPr>
              <a:t>Nocturnal Examen</a:t>
            </a:r>
            <a:endParaRPr/>
          </a:p>
        </p:txBody>
      </p:sp>
      <p:sp>
        <p:nvSpPr>
          <p:cNvPr id="718" name="Google Shape;718;p69"/>
          <p:cNvSpPr txBox="1"/>
          <p:nvPr/>
        </p:nvSpPr>
        <p:spPr>
          <a:xfrm>
            <a:off x="6715125" y="3705225"/>
            <a:ext cx="4524375" cy="20990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0" i="0" u="none" strike="noStrike" cap="none">
                <a:solidFill>
                  <a:srgbClr val="1E293B"/>
                </a:solidFill>
                <a:latin typeface="DM Sans"/>
                <a:ea typeface="DM Sans"/>
                <a:cs typeface="DM Sans"/>
                <a:sym typeface="DM Sans"/>
              </a:rPr>
              <a:t>Step outside at night, look at the cosmos, and contemplate the massive precision of our universe.</a:t>
            </a:r>
            <a:endParaRPr/>
          </a:p>
        </p:txBody>
      </p:sp>
      <p:pic>
        <p:nvPicPr>
          <p:cNvPr id="719" name="Google Shape;719;p69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52500" y="2143125"/>
            <a:ext cx="561975" cy="495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20" name="Google Shape;720;p69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715125" y="2143125"/>
            <a:ext cx="371475" cy="495300"/>
          </a:xfrm>
          <a:prstGeom prst="rect">
            <a:avLst/>
          </a:prstGeom>
          <a:noFill/>
          <a:ln>
            <a:noFill/>
          </a:ln>
        </p:spPr>
      </p:pic>
      <p:sp>
        <p:nvSpPr>
          <p:cNvPr id="721" name="Google Shape;721;p69"/>
          <p:cNvSpPr txBox="1"/>
          <p:nvPr/>
        </p:nvSpPr>
        <p:spPr>
          <a:xfrm>
            <a:off x="571500" y="571500"/>
            <a:ext cx="1160145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0" u="none" strike="noStrike" cap="none">
                <a:solidFill>
                  <a:srgbClr val="004D7A"/>
                </a:solidFill>
                <a:latin typeface="Merriweather"/>
                <a:ea typeface="Merriweather"/>
                <a:cs typeface="Merriweather"/>
                <a:sym typeface="Merriweather"/>
              </a:rPr>
              <a:t>Weekly Reflection Practice</a:t>
            </a:r>
            <a:endParaRPr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6" name="Google Shape;726;p70"/>
          <p:cNvSpPr/>
          <p:nvPr/>
        </p:nvSpPr>
        <p:spPr>
          <a:xfrm>
            <a:off x="571500" y="1619250"/>
            <a:ext cx="11049000" cy="77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7" name="Google Shape;727;p70"/>
          <p:cNvSpPr/>
          <p:nvPr/>
        </p:nvSpPr>
        <p:spPr>
          <a:xfrm>
            <a:off x="571500" y="2390775"/>
            <a:ext cx="11049000" cy="77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8" name="Google Shape;728;p70"/>
          <p:cNvSpPr/>
          <p:nvPr/>
        </p:nvSpPr>
        <p:spPr>
          <a:xfrm>
            <a:off x="571500" y="3162300"/>
            <a:ext cx="11049000" cy="77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9" name="Google Shape;729;p70"/>
          <p:cNvSpPr/>
          <p:nvPr/>
        </p:nvSpPr>
        <p:spPr>
          <a:xfrm>
            <a:off x="571500" y="3933825"/>
            <a:ext cx="11049000" cy="77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0" name="Google Shape;730;p70"/>
          <p:cNvSpPr/>
          <p:nvPr/>
        </p:nvSpPr>
        <p:spPr>
          <a:xfrm>
            <a:off x="571500" y="4705350"/>
            <a:ext cx="11049000" cy="922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1" name="Google Shape;731;p70"/>
          <p:cNvSpPr/>
          <p:nvPr/>
        </p:nvSpPr>
        <p:spPr>
          <a:xfrm>
            <a:off x="571500" y="2381250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2" name="Google Shape;732;p70"/>
          <p:cNvSpPr/>
          <p:nvPr/>
        </p:nvSpPr>
        <p:spPr>
          <a:xfrm>
            <a:off x="571500" y="2381250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3" name="Google Shape;733;p70"/>
          <p:cNvSpPr/>
          <p:nvPr/>
        </p:nvSpPr>
        <p:spPr>
          <a:xfrm>
            <a:off x="571500" y="3152775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4" name="Google Shape;734;p70"/>
          <p:cNvSpPr/>
          <p:nvPr/>
        </p:nvSpPr>
        <p:spPr>
          <a:xfrm>
            <a:off x="571500" y="3152775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5" name="Google Shape;735;p70"/>
          <p:cNvSpPr/>
          <p:nvPr/>
        </p:nvSpPr>
        <p:spPr>
          <a:xfrm>
            <a:off x="571500" y="3924300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6" name="Google Shape;736;p70"/>
          <p:cNvSpPr/>
          <p:nvPr/>
        </p:nvSpPr>
        <p:spPr>
          <a:xfrm>
            <a:off x="571500" y="3924300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7" name="Google Shape;737;p70"/>
          <p:cNvSpPr/>
          <p:nvPr/>
        </p:nvSpPr>
        <p:spPr>
          <a:xfrm>
            <a:off x="571500" y="4695825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8" name="Google Shape;738;p70"/>
          <p:cNvSpPr/>
          <p:nvPr/>
        </p:nvSpPr>
        <p:spPr>
          <a:xfrm>
            <a:off x="571500" y="4695825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9" name="Google Shape;739;p70"/>
          <p:cNvSpPr/>
          <p:nvPr/>
        </p:nvSpPr>
        <p:spPr>
          <a:xfrm>
            <a:off x="571500" y="5618559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0" name="Google Shape;740;p70"/>
          <p:cNvSpPr/>
          <p:nvPr/>
        </p:nvSpPr>
        <p:spPr>
          <a:xfrm>
            <a:off x="571500" y="5618559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41" name="Google Shape;741;p70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1500" y="1762125"/>
            <a:ext cx="857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742" name="Google Shape;742;p70"/>
          <p:cNvSpPr txBox="1"/>
          <p:nvPr/>
        </p:nvSpPr>
        <p:spPr>
          <a:xfrm>
            <a:off x="1666875" y="1776263"/>
            <a:ext cx="9953625" cy="179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2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https://images.fineartamerica.com/images/artworkimages/medium/2/portrait-of-rene-descartes-1596-1650-french-philosopher-and-writer-french-school.jpg</a:t>
            </a:r>
            <a:endParaRPr/>
          </a:p>
        </p:txBody>
      </p:sp>
      <p:sp>
        <p:nvSpPr>
          <p:cNvPr id="743" name="Google Shape;743;p70"/>
          <p:cNvSpPr txBox="1"/>
          <p:nvPr/>
        </p:nvSpPr>
        <p:spPr>
          <a:xfrm>
            <a:off x="1666875" y="2003375"/>
            <a:ext cx="9953625" cy="2208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Source: </a:t>
            </a:r>
            <a:r>
              <a:rPr lang="en-US" sz="1200" b="0" i="0" u="none" strike="noStrike" cap="none">
                <a:solidFill>
                  <a:srgbClr val="4F46E5"/>
                </a:solidFill>
                <a:latin typeface="DM Sans"/>
                <a:ea typeface="DM Sans"/>
                <a:cs typeface="DM Sans"/>
                <a:sym typeface="DM Sans"/>
              </a:rPr>
              <a:t>fineartamerica.com</a:t>
            </a:r>
            <a:endParaRPr/>
          </a:p>
        </p:txBody>
      </p:sp>
      <p:pic>
        <p:nvPicPr>
          <p:cNvPr id="744" name="Google Shape;744;p70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2533650"/>
            <a:ext cx="857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745" name="Google Shape;745;p70"/>
          <p:cNvSpPr txBox="1"/>
          <p:nvPr/>
        </p:nvSpPr>
        <p:spPr>
          <a:xfrm>
            <a:off x="1666875" y="2547788"/>
            <a:ext cx="9953625" cy="179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2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https://s3-eu-west-1.amazonaws.com/ngs-mw-prod/9/65/3569/3569.jpg</a:t>
            </a:r>
            <a:endParaRPr/>
          </a:p>
        </p:txBody>
      </p:sp>
      <p:sp>
        <p:nvSpPr>
          <p:cNvPr id="746" name="Google Shape;746;p70"/>
          <p:cNvSpPr txBox="1"/>
          <p:nvPr/>
        </p:nvSpPr>
        <p:spPr>
          <a:xfrm>
            <a:off x="1666875" y="2774900"/>
            <a:ext cx="9953625" cy="2208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Source: </a:t>
            </a:r>
            <a:r>
              <a:rPr lang="en-US" sz="1200" b="0" i="0" u="none" strike="noStrike" cap="none">
                <a:solidFill>
                  <a:srgbClr val="4F46E5"/>
                </a:solidFill>
                <a:latin typeface="DM Sans"/>
                <a:ea typeface="DM Sans"/>
                <a:cs typeface="DM Sans"/>
                <a:sym typeface="DM Sans"/>
              </a:rPr>
              <a:t>www.nationalgalleries.org</a:t>
            </a:r>
            <a:endParaRPr/>
          </a:p>
        </p:txBody>
      </p:sp>
      <p:pic>
        <p:nvPicPr>
          <p:cNvPr id="747" name="Google Shape;747;p70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71500" y="3305175"/>
            <a:ext cx="857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748" name="Google Shape;748;p70"/>
          <p:cNvSpPr txBox="1"/>
          <p:nvPr/>
        </p:nvSpPr>
        <p:spPr>
          <a:xfrm>
            <a:off x="1666875" y="3319313"/>
            <a:ext cx="9953625" cy="179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2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https://upload.wikimedia.org/wikipedia/commons/7/79/Immanuel_Kant_-_Gemaelde_1.jpg</a:t>
            </a:r>
            <a:endParaRPr/>
          </a:p>
        </p:txBody>
      </p:sp>
      <p:sp>
        <p:nvSpPr>
          <p:cNvPr id="749" name="Google Shape;749;p70"/>
          <p:cNvSpPr txBox="1"/>
          <p:nvPr/>
        </p:nvSpPr>
        <p:spPr>
          <a:xfrm>
            <a:off x="1666875" y="3546425"/>
            <a:ext cx="9953625" cy="2208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Source: </a:t>
            </a:r>
            <a:r>
              <a:rPr lang="en-US" sz="1200" b="0" i="0" u="none" strike="noStrike" cap="none">
                <a:solidFill>
                  <a:srgbClr val="4F46E5"/>
                </a:solidFill>
                <a:latin typeface="DM Sans"/>
                <a:ea typeface="DM Sans"/>
                <a:cs typeface="DM Sans"/>
                <a:sym typeface="DM Sans"/>
              </a:rPr>
              <a:t>en.wikipedia.org</a:t>
            </a:r>
            <a:endParaRPr/>
          </a:p>
        </p:txBody>
      </p:sp>
      <p:pic>
        <p:nvPicPr>
          <p:cNvPr id="750" name="Google Shape;750;p70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71500" y="4076700"/>
            <a:ext cx="857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751" name="Google Shape;751;p70"/>
          <p:cNvSpPr txBox="1"/>
          <p:nvPr/>
        </p:nvSpPr>
        <p:spPr>
          <a:xfrm>
            <a:off x="1666875" y="4090838"/>
            <a:ext cx="9953625" cy="179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2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https://www.meisterdrucke.fr/kunstwerke/800px/Unknown_artist_-_Portrait_of_Ludwig_Feuerbach_(1804-1872)_German_philosopher_-_(MeisterDrucke-1023797).jpg</a:t>
            </a:r>
            <a:endParaRPr/>
          </a:p>
        </p:txBody>
      </p:sp>
      <p:sp>
        <p:nvSpPr>
          <p:cNvPr id="752" name="Google Shape;752;p70"/>
          <p:cNvSpPr txBox="1"/>
          <p:nvPr/>
        </p:nvSpPr>
        <p:spPr>
          <a:xfrm>
            <a:off x="1666875" y="4317950"/>
            <a:ext cx="9953625" cy="2208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Source: </a:t>
            </a:r>
            <a:r>
              <a:rPr lang="en-US" sz="1200" b="0" i="0" u="none" strike="noStrike" cap="none">
                <a:solidFill>
                  <a:srgbClr val="4F46E5"/>
                </a:solidFill>
                <a:latin typeface="DM Sans"/>
                <a:ea typeface="DM Sans"/>
                <a:cs typeface="DM Sans"/>
                <a:sym typeface="DM Sans"/>
              </a:rPr>
              <a:t>www.meisterdrucke.fr</a:t>
            </a:r>
            <a:endParaRPr/>
          </a:p>
        </p:txBody>
      </p:sp>
      <p:pic>
        <p:nvPicPr>
          <p:cNvPr id="753" name="Google Shape;753;p70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71500" y="4923829"/>
            <a:ext cx="857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754" name="Google Shape;754;p70"/>
          <p:cNvSpPr txBox="1"/>
          <p:nvPr/>
        </p:nvSpPr>
        <p:spPr>
          <a:xfrm>
            <a:off x="1666875" y="4848225"/>
            <a:ext cx="9953625" cy="358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2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https://www.meisterdrucke.ie/kunstwerke/1260px/Alessandro_Lonati_-_Portrait_of_the_German_philosopher_Friedrich_Nietzsche_%281844-1900%29_-_%28MeisterDrucke-1458948%29.jpg</a:t>
            </a:r>
            <a:endParaRPr/>
          </a:p>
        </p:txBody>
      </p:sp>
      <p:sp>
        <p:nvSpPr>
          <p:cNvPr id="755" name="Google Shape;755;p70"/>
          <p:cNvSpPr txBox="1"/>
          <p:nvPr/>
        </p:nvSpPr>
        <p:spPr>
          <a:xfrm>
            <a:off x="1666875" y="5254823"/>
            <a:ext cx="9953625" cy="2208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Source: </a:t>
            </a:r>
            <a:r>
              <a:rPr lang="en-US" sz="1200" b="0" i="0" u="none" strike="noStrike" cap="none">
                <a:solidFill>
                  <a:srgbClr val="4F46E5"/>
                </a:solidFill>
                <a:latin typeface="DM Sans"/>
                <a:ea typeface="DM Sans"/>
                <a:cs typeface="DM Sans"/>
                <a:sym typeface="DM Sans"/>
              </a:rPr>
              <a:t>www.meisterdrucke.ie</a:t>
            </a:r>
            <a:endParaRPr/>
          </a:p>
        </p:txBody>
      </p:sp>
      <p:pic>
        <p:nvPicPr>
          <p:cNvPr id="756" name="Google Shape;756;p70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71500" y="5770959"/>
            <a:ext cx="857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757" name="Google Shape;757;p70"/>
          <p:cNvSpPr txBox="1"/>
          <p:nvPr/>
        </p:nvSpPr>
        <p:spPr>
          <a:xfrm>
            <a:off x="1666875" y="5785098"/>
            <a:ext cx="9953625" cy="179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2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https://ethics.org.au/wp-content/uploads/2022/02/Big-Thinkers-header-1-1.png</a:t>
            </a:r>
            <a:endParaRPr/>
          </a:p>
        </p:txBody>
      </p:sp>
      <p:sp>
        <p:nvSpPr>
          <p:cNvPr id="758" name="Google Shape;758;p70"/>
          <p:cNvSpPr txBox="1"/>
          <p:nvPr/>
        </p:nvSpPr>
        <p:spPr>
          <a:xfrm>
            <a:off x="1666875" y="6012209"/>
            <a:ext cx="9953625" cy="2208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Source: </a:t>
            </a:r>
            <a:r>
              <a:rPr lang="en-US" sz="1200" b="0" i="0" u="none" strike="noStrike" cap="none">
                <a:solidFill>
                  <a:srgbClr val="4F46E5"/>
                </a:solidFill>
                <a:latin typeface="DM Sans"/>
                <a:ea typeface="DM Sans"/>
                <a:cs typeface="DM Sans"/>
                <a:sym typeface="DM Sans"/>
              </a:rPr>
              <a:t>ethics.org.au</a:t>
            </a:r>
            <a:endParaRPr/>
          </a:p>
        </p:txBody>
      </p:sp>
      <p:sp>
        <p:nvSpPr>
          <p:cNvPr id="759" name="Google Shape;759;p70"/>
          <p:cNvSpPr txBox="1"/>
          <p:nvPr/>
        </p:nvSpPr>
        <p:spPr>
          <a:xfrm>
            <a:off x="571500" y="571500"/>
            <a:ext cx="1160145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0" u="none" strike="noStrike" cap="none">
                <a:solidFill>
                  <a:srgbClr val="000000"/>
                </a:solidFill>
                <a:latin typeface="Merriweather"/>
                <a:ea typeface="Merriweather"/>
                <a:cs typeface="Merriweather"/>
                <a:sym typeface="Merriweather"/>
              </a:rPr>
              <a:t>Image Sources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Google Shape;133;p18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18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1619250"/>
            <a:ext cx="5286375" cy="52822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18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34125" y="1974353"/>
            <a:ext cx="5286375" cy="457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18"/>
          <p:cNvSpPr txBox="1"/>
          <p:nvPr/>
        </p:nvSpPr>
        <p:spPr>
          <a:xfrm>
            <a:off x="952500" y="2076450"/>
            <a:ext cx="4750593" cy="11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 b="1" i="0" u="none" strike="noStrike" cap="none">
                <a:solidFill>
                  <a:srgbClr val="11CAA0"/>
                </a:solidFill>
                <a:latin typeface="Merriweather"/>
                <a:ea typeface="Merriweather"/>
                <a:cs typeface="Merriweather"/>
                <a:sym typeface="Merriweather"/>
              </a:rPr>
              <a:t>Radical Doubt &amp; Rationalism</a:t>
            </a:r>
            <a:endParaRPr/>
          </a:p>
        </p:txBody>
      </p:sp>
      <p:sp>
        <p:nvSpPr>
          <p:cNvPr id="137" name="Google Shape;137;p18"/>
          <p:cNvSpPr txBox="1"/>
          <p:nvPr/>
        </p:nvSpPr>
        <p:spPr>
          <a:xfrm>
            <a:off x="952500" y="3371850"/>
            <a:ext cx="4524300" cy="252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50" b="0" i="0" u="none" strike="noStrike" cap="none">
                <a:solidFill>
                  <a:srgbClr val="F3F0DF"/>
                </a:solidFill>
                <a:latin typeface="DM Sans"/>
                <a:ea typeface="DM Sans"/>
                <a:cs typeface="DM Sans"/>
                <a:sym typeface="DM Sans"/>
              </a:rPr>
              <a:t>F</a:t>
            </a:r>
            <a:r>
              <a:rPr lang="en-US" sz="2350" b="0" i="0" u="none" strike="noStrike" cap="none">
                <a:solidFill>
                  <a:srgbClr val="F3F0DF"/>
                </a:solidFill>
                <a:latin typeface="DM Sans"/>
                <a:ea typeface="DM Sans"/>
                <a:cs typeface="DM Sans"/>
                <a:sym typeface="DM Sans"/>
              </a:rPr>
              <a:t>rench philosopher René Descartes sought an unshakable foundation for knowledge in an era of massive religious and scientific upheaval.</a:t>
            </a:r>
            <a:endParaRPr sz="900"/>
          </a:p>
        </p:txBody>
      </p:sp>
      <p:pic>
        <p:nvPicPr>
          <p:cNvPr id="138" name="Google Shape;138;p18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334125" y="1974353"/>
            <a:ext cx="5286375" cy="457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18"/>
          <p:cNvSpPr txBox="1"/>
          <p:nvPr/>
        </p:nvSpPr>
        <p:spPr>
          <a:xfrm>
            <a:off x="571500" y="571500"/>
            <a:ext cx="1160145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0" u="none" strike="noStrike" cap="none">
                <a:solidFill>
                  <a:srgbClr val="11CAA0"/>
                </a:solidFill>
                <a:latin typeface="Merriweather"/>
                <a:ea typeface="Merriweather"/>
                <a:cs typeface="Merriweather"/>
                <a:sym typeface="Merriweather"/>
              </a:rPr>
              <a:t>René Descartes (17th C)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Google Shape;144;p19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19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1619250"/>
            <a:ext cx="5286375" cy="52822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19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34125" y="1974353"/>
            <a:ext cx="5286375" cy="457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19"/>
          <p:cNvSpPr txBox="1"/>
          <p:nvPr/>
        </p:nvSpPr>
        <p:spPr>
          <a:xfrm>
            <a:off x="952500" y="2076450"/>
            <a:ext cx="4750593" cy="11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 b="1" i="0" u="none" strike="noStrike" cap="none">
                <a:solidFill>
                  <a:srgbClr val="11CAA0"/>
                </a:solidFill>
                <a:latin typeface="Merriweather"/>
                <a:ea typeface="Merriweather"/>
                <a:cs typeface="Merriweather"/>
                <a:sym typeface="Merriweather"/>
              </a:rPr>
              <a:t>Methodical Scepticism</a:t>
            </a:r>
            <a:endParaRPr/>
          </a:p>
        </p:txBody>
      </p:sp>
      <p:sp>
        <p:nvSpPr>
          <p:cNvPr id="148" name="Google Shape;148;p19"/>
          <p:cNvSpPr txBox="1"/>
          <p:nvPr/>
        </p:nvSpPr>
        <p:spPr>
          <a:xfrm>
            <a:off x="952500" y="3371850"/>
            <a:ext cx="4524300" cy="265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0" i="0" u="none" strike="noStrike" cap="none">
                <a:solidFill>
                  <a:srgbClr val="F3F0DF"/>
                </a:solidFill>
                <a:latin typeface="DM Sans"/>
                <a:ea typeface="DM Sans"/>
                <a:cs typeface="DM Sans"/>
                <a:sym typeface="DM Sans"/>
              </a:rPr>
              <a:t>H</a:t>
            </a:r>
            <a:r>
              <a:rPr lang="en-US" sz="2450" b="0" i="0" u="none" strike="noStrike" cap="none">
                <a:solidFill>
                  <a:srgbClr val="F3F0DF"/>
                </a:solidFill>
                <a:latin typeface="DM Sans"/>
                <a:ea typeface="DM Sans"/>
                <a:cs typeface="DM Sans"/>
                <a:sym typeface="DM Sans"/>
              </a:rPr>
              <a:t>e embarked on a methodical attempt to doubt everything that could possibly be doubted—including physical senses and memory.</a:t>
            </a:r>
            <a:endParaRPr sz="1000"/>
          </a:p>
        </p:txBody>
      </p:sp>
      <p:pic>
        <p:nvPicPr>
          <p:cNvPr id="149" name="Google Shape;149;p19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334125" y="1974353"/>
            <a:ext cx="5286375" cy="457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19"/>
          <p:cNvSpPr txBox="1"/>
          <p:nvPr/>
        </p:nvSpPr>
        <p:spPr>
          <a:xfrm>
            <a:off x="571500" y="571500"/>
            <a:ext cx="1160145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0" u="none" strike="noStrike" cap="none">
                <a:solidFill>
                  <a:srgbClr val="11CAA0"/>
                </a:solidFill>
                <a:latin typeface="Merriweather"/>
                <a:ea typeface="Merriweather"/>
                <a:cs typeface="Merriweather"/>
                <a:sym typeface="Merriweather"/>
              </a:rPr>
              <a:t>René Descartes (17th C)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Google Shape;155;p20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1500" y="1619250"/>
            <a:ext cx="5286375" cy="52822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20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34125" y="1619250"/>
            <a:ext cx="5286375" cy="5282207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20"/>
          <p:cNvSpPr txBox="1"/>
          <p:nvPr/>
        </p:nvSpPr>
        <p:spPr>
          <a:xfrm>
            <a:off x="952500" y="2076450"/>
            <a:ext cx="4750593" cy="11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 b="1" i="0" u="none" strike="noStrike" cap="none">
                <a:solidFill>
                  <a:srgbClr val="004D7A"/>
                </a:solidFill>
                <a:latin typeface="Merriweather"/>
                <a:ea typeface="Merriweather"/>
                <a:cs typeface="Merriweather"/>
                <a:sym typeface="Merriweather"/>
              </a:rPr>
              <a:t>Methodological Doubt</a:t>
            </a:r>
            <a:endParaRPr/>
          </a:p>
        </p:txBody>
      </p:sp>
      <p:sp>
        <p:nvSpPr>
          <p:cNvPr id="158" name="Google Shape;158;p20"/>
          <p:cNvSpPr txBox="1"/>
          <p:nvPr/>
        </p:nvSpPr>
        <p:spPr>
          <a:xfrm>
            <a:off x="952500" y="3371850"/>
            <a:ext cx="4524300" cy="256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50" b="0" i="0" u="none" strike="noStrike" cap="none">
                <a:solidFill>
                  <a:srgbClr val="1E293B"/>
                </a:solidFill>
                <a:latin typeface="DM Sans"/>
                <a:ea typeface="DM Sans"/>
                <a:cs typeface="DM Sans"/>
                <a:sym typeface="DM Sans"/>
              </a:rPr>
              <a:t>Descartes systematically stripped away beliefs derived from sensory perception, recognizing that human senses can occasionally deceive.</a:t>
            </a:r>
            <a:endParaRPr sz="1000"/>
          </a:p>
        </p:txBody>
      </p:sp>
      <p:sp>
        <p:nvSpPr>
          <p:cNvPr id="159" name="Google Shape;159;p20"/>
          <p:cNvSpPr txBox="1"/>
          <p:nvPr/>
        </p:nvSpPr>
        <p:spPr>
          <a:xfrm>
            <a:off x="6715125" y="2076450"/>
            <a:ext cx="4750593" cy="552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 b="1" i="0" u="none" strike="noStrike" cap="none">
                <a:solidFill>
                  <a:srgbClr val="004D7A"/>
                </a:solidFill>
                <a:latin typeface="Merriweather"/>
                <a:ea typeface="Merriweather"/>
                <a:cs typeface="Merriweather"/>
                <a:sym typeface="Merriweather"/>
              </a:rPr>
              <a:t>Cogito, Ergo Sum</a:t>
            </a:r>
            <a:endParaRPr/>
          </a:p>
        </p:txBody>
      </p:sp>
      <p:sp>
        <p:nvSpPr>
          <p:cNvPr id="160" name="Google Shape;160;p20"/>
          <p:cNvSpPr txBox="1"/>
          <p:nvPr/>
        </p:nvSpPr>
        <p:spPr>
          <a:xfrm>
            <a:off x="6715125" y="2819400"/>
            <a:ext cx="4524300" cy="27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50" b="0" i="0" u="none" strike="noStrike" cap="none">
                <a:solidFill>
                  <a:srgbClr val="1E293B"/>
                </a:solidFill>
                <a:latin typeface="DM Sans"/>
                <a:ea typeface="DM Sans"/>
                <a:cs typeface="DM Sans"/>
                <a:sym typeface="DM Sans"/>
              </a:rPr>
              <a:t>He arrived at the axiom: "I think, therefore I am." Even if deeply deceived, the very act of doubting proves a thinking mind exists.</a:t>
            </a:r>
            <a:endParaRPr sz="1200"/>
          </a:p>
        </p:txBody>
      </p:sp>
      <p:sp>
        <p:nvSpPr>
          <p:cNvPr id="161" name="Google Shape;161;p20"/>
          <p:cNvSpPr txBox="1"/>
          <p:nvPr/>
        </p:nvSpPr>
        <p:spPr>
          <a:xfrm>
            <a:off x="571500" y="571500"/>
            <a:ext cx="1160145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0" u="none" strike="noStrike" cap="none">
                <a:solidFill>
                  <a:srgbClr val="004D7A"/>
                </a:solidFill>
                <a:latin typeface="Merriweather"/>
                <a:ea typeface="Merriweather"/>
                <a:cs typeface="Merriweather"/>
                <a:sym typeface="Merriweather"/>
              </a:rPr>
              <a:t>Descartes: The Search for Proof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Google Shape;166;p21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1500" y="1619250"/>
            <a:ext cx="5286375" cy="6140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21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34125" y="1619250"/>
            <a:ext cx="5286375" cy="6140350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21"/>
          <p:cNvSpPr txBox="1"/>
          <p:nvPr/>
        </p:nvSpPr>
        <p:spPr>
          <a:xfrm>
            <a:off x="952500" y="2962275"/>
            <a:ext cx="4750593" cy="552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 b="1" i="0" u="none" strike="noStrike" cap="none">
                <a:solidFill>
                  <a:srgbClr val="004D7A"/>
                </a:solidFill>
                <a:latin typeface="Merriweather"/>
                <a:ea typeface="Merriweather"/>
                <a:cs typeface="Merriweather"/>
                <a:sym typeface="Merriweather"/>
              </a:rPr>
              <a:t>Mathematical Ideal</a:t>
            </a:r>
            <a:endParaRPr/>
          </a:p>
        </p:txBody>
      </p:sp>
      <p:sp>
        <p:nvSpPr>
          <p:cNvPr id="169" name="Google Shape;169;p21"/>
          <p:cNvSpPr txBox="1"/>
          <p:nvPr/>
        </p:nvSpPr>
        <p:spPr>
          <a:xfrm>
            <a:off x="952500" y="3705225"/>
            <a:ext cx="4524300" cy="27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50" b="0" i="0" u="none" strike="noStrike" cap="none">
                <a:solidFill>
                  <a:srgbClr val="1E293B"/>
                </a:solidFill>
                <a:latin typeface="DM Sans"/>
                <a:ea typeface="DM Sans"/>
                <a:cs typeface="DM Sans"/>
                <a:sym typeface="DM Sans"/>
              </a:rPr>
              <a:t>He shifted Western thought toward demanding 100% mathematical demonstration before accepting any truth claim as rational.</a:t>
            </a:r>
            <a:endParaRPr sz="1200"/>
          </a:p>
        </p:txBody>
      </p:sp>
      <p:sp>
        <p:nvSpPr>
          <p:cNvPr id="170" name="Google Shape;170;p21"/>
          <p:cNvSpPr txBox="1"/>
          <p:nvPr/>
        </p:nvSpPr>
        <p:spPr>
          <a:xfrm>
            <a:off x="6715125" y="2962275"/>
            <a:ext cx="4750593" cy="552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 b="1" i="0" u="none" strike="noStrike" cap="none">
                <a:solidFill>
                  <a:srgbClr val="004D7A"/>
                </a:solidFill>
                <a:latin typeface="Merriweather"/>
                <a:ea typeface="Merriweather"/>
                <a:cs typeface="Merriweather"/>
                <a:sym typeface="Merriweather"/>
              </a:rPr>
              <a:t>Cartesian Isolation</a:t>
            </a:r>
            <a:endParaRPr/>
          </a:p>
        </p:txBody>
      </p:sp>
      <p:sp>
        <p:nvSpPr>
          <p:cNvPr id="171" name="Google Shape;171;p21"/>
          <p:cNvSpPr txBox="1"/>
          <p:nvPr/>
        </p:nvSpPr>
        <p:spPr>
          <a:xfrm>
            <a:off x="6715125" y="3705225"/>
            <a:ext cx="4524300" cy="27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50" b="0" i="0" u="none" strike="noStrike" cap="none">
                <a:solidFill>
                  <a:srgbClr val="1E293B"/>
                </a:solidFill>
                <a:latin typeface="DM Sans"/>
                <a:ea typeface="DM Sans"/>
                <a:cs typeface="DM Sans"/>
                <a:sym typeface="DM Sans"/>
              </a:rPr>
              <a:t>He placed the individual human mind as the ultimate judge of reality, detaching knowledge from history and community.</a:t>
            </a:r>
            <a:endParaRPr sz="1200"/>
          </a:p>
        </p:txBody>
      </p:sp>
      <p:pic>
        <p:nvPicPr>
          <p:cNvPr id="172" name="Google Shape;172;p21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52500" y="2143125"/>
            <a:ext cx="371475" cy="495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21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715125" y="2143125"/>
            <a:ext cx="495300" cy="495300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21"/>
          <p:cNvSpPr txBox="1"/>
          <p:nvPr/>
        </p:nvSpPr>
        <p:spPr>
          <a:xfrm>
            <a:off x="571500" y="571500"/>
            <a:ext cx="1160145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0" u="none" strike="noStrike" cap="none">
                <a:solidFill>
                  <a:srgbClr val="004D7A"/>
                </a:solidFill>
                <a:latin typeface="Merriweather"/>
                <a:ea typeface="Merriweather"/>
                <a:cs typeface="Merriweather"/>
                <a:sym typeface="Merriweather"/>
              </a:rPr>
              <a:t>Descartes: Philosophical Shifts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2492</Words>
  <Application>Microsoft Office PowerPoint</Application>
  <PresentationFormat>Widescreen</PresentationFormat>
  <Paragraphs>265</Paragraphs>
  <Slides>58</Slides>
  <Notes>58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58</vt:i4>
      </vt:variant>
    </vt:vector>
  </HeadingPairs>
  <TitlesOfParts>
    <vt:vector size="63" baseType="lpstr">
      <vt:lpstr>DM Sans</vt:lpstr>
      <vt:lpstr>Merriweather</vt:lpstr>
      <vt:lpstr>Calibri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HP</dc:creator>
  <cp:lastModifiedBy>Simon Tillotson</cp:lastModifiedBy>
  <cp:revision>1</cp:revision>
  <dcterms:modified xsi:type="dcterms:W3CDTF">2026-08-03T10:46:47Z</dcterms:modified>
</cp:coreProperties>
</file>