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Cinzel" pitchFamily="2" charset="0"/>
      <p:regular r:id="rId22"/>
      <p:bold r:id="rId23"/>
    </p:embeddedFont>
    <p:embeddedFont>
      <p:font typeface="Plus Jakarta Sans" panose="020B0604020202020204" charset="0"/>
      <p:regular r:id="rId24"/>
      <p:bold r:id="rId25"/>
      <p:italic r:id="rId26"/>
      <p:boldItalic r:id="rId27"/>
    </p:embeddedFont>
    <p:embeddedFont>
      <p:font typeface="Plus Jakarta Sans ExtraBold" panose="020B0604020202020204" charset="0"/>
      <p:bold r:id="rId28"/>
      <p:boldItalic r:id="rId29"/>
    </p:embeddedFont>
    <p:embeddedFont>
      <p:font typeface="Plus Jakarta Sans SemiBold"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1FAB67-1B14-41D4-9415-B6AD336DBB58}">
  <a:tblStyle styleId="{881FAB67-1B14-41D4-9415-B6AD336DBB5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74" y="3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Shape 83"/>
        <p:cNvGrpSpPr/>
        <p:nvPr/>
      </p:nvGrpSpPr>
      <p:grpSpPr>
        <a:xfrm>
          <a:off x="0" y="0"/>
          <a:ext cx="0" cy="0"/>
          <a:chOff x="0" y="0"/>
          <a:chExt cx="0" cy="0"/>
        </a:xfrm>
      </p:grpSpPr>
      <p:pic>
        <p:nvPicPr>
          <p:cNvPr id="84" name="Google Shape;84;p13"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5" name="Google Shape;85;p13"/>
          <p:cNvSpPr txBox="1"/>
          <p:nvPr/>
        </p:nvSpPr>
        <p:spPr>
          <a:xfrm>
            <a:off x="3127038" y="2285702"/>
            <a:ext cx="5937773" cy="679102"/>
          </a:xfrm>
          <a:prstGeom prst="rect">
            <a:avLst/>
          </a:prstGeom>
          <a:noFill/>
          <a:ln>
            <a:noFill/>
          </a:ln>
        </p:spPr>
        <p:txBody>
          <a:bodyPr spcFirstLastPara="1" wrap="square" lIns="0" tIns="0" rIns="0" bIns="0" anchor="t" anchorCtr="0">
            <a:spAutoFit/>
          </a:bodyPr>
          <a:lstStyle/>
          <a:p>
            <a:pPr marL="0" marR="0" lvl="0" indent="0" algn="ctr" rtl="0">
              <a:lnSpc>
                <a:spcPct val="114989"/>
              </a:lnSpc>
              <a:spcBef>
                <a:spcPts val="0"/>
              </a:spcBef>
              <a:spcAft>
                <a:spcPts val="0"/>
              </a:spcAft>
              <a:buNone/>
            </a:pPr>
            <a:r>
              <a:rPr lang="en-US" sz="4650" b="1" i="0" u="none" strike="noStrike" cap="none">
                <a:solidFill>
                  <a:srgbClr val="0F172A"/>
                </a:solidFill>
                <a:latin typeface="Cinzel"/>
                <a:ea typeface="Cinzel"/>
                <a:cs typeface="Cinzel"/>
                <a:sym typeface="Cinzel"/>
              </a:rPr>
              <a:t>EXPLORING FAITH</a:t>
            </a:r>
            <a:endParaRPr/>
          </a:p>
        </p:txBody>
      </p:sp>
      <p:sp>
        <p:nvSpPr>
          <p:cNvPr id="86" name="Google Shape;86;p13"/>
          <p:cNvSpPr txBox="1"/>
          <p:nvPr/>
        </p:nvSpPr>
        <p:spPr>
          <a:xfrm>
            <a:off x="2528887" y="3117205"/>
            <a:ext cx="7134225" cy="321468"/>
          </a:xfrm>
          <a:prstGeom prst="rect">
            <a:avLst/>
          </a:prstGeom>
          <a:noFill/>
          <a:ln>
            <a:noFill/>
          </a:ln>
        </p:spPr>
        <p:txBody>
          <a:bodyPr spcFirstLastPara="1" wrap="square" lIns="0" tIns="0" rIns="0" bIns="0" anchor="t" anchorCtr="0">
            <a:spAutoFit/>
          </a:bodyPr>
          <a:lstStyle/>
          <a:p>
            <a:pPr marL="0" marR="0" lvl="0" indent="0" algn="ctr" rtl="0">
              <a:lnSpc>
                <a:spcPct val="134986"/>
              </a:lnSpc>
              <a:spcBef>
                <a:spcPts val="0"/>
              </a:spcBef>
              <a:spcAft>
                <a:spcPts val="0"/>
              </a:spcAft>
              <a:buNone/>
            </a:pPr>
            <a:r>
              <a:rPr lang="en-US" sz="1875" b="1" i="0" u="none" strike="noStrike" cap="none">
                <a:solidFill>
                  <a:srgbClr val="B45309"/>
                </a:solidFill>
                <a:latin typeface="Plus Jakarta Sans"/>
                <a:ea typeface="Plus Jakarta Sans"/>
                <a:cs typeface="Plus Jakarta Sans"/>
                <a:sym typeface="Plus Jakarta Sans"/>
              </a:rPr>
              <a:t>A 5-Week Formation Journey for Seekers, Sceptics &amp; Believers</a:t>
            </a:r>
            <a:endParaRPr/>
          </a:p>
        </p:txBody>
      </p:sp>
      <p:sp>
        <p:nvSpPr>
          <p:cNvPr id="87" name="Google Shape;87;p13"/>
          <p:cNvSpPr txBox="1"/>
          <p:nvPr/>
        </p:nvSpPr>
        <p:spPr>
          <a:xfrm>
            <a:off x="1900237" y="4314973"/>
            <a:ext cx="8391525" cy="25717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575" b="0" i="0" u="none" strike="noStrike" cap="none">
                <a:solidFill>
                  <a:srgbClr val="475569"/>
                </a:solidFill>
                <a:latin typeface="Plus Jakarta Sans SemiBold"/>
                <a:ea typeface="Plus Jakarta Sans SemiBold"/>
                <a:cs typeface="Plus Jakarta Sans SemiBold"/>
                <a:sym typeface="Plus Jakarta Sans SemiBold"/>
              </a:rPr>
              <a:t>Starting Wednesday 29th July 2026 • Course devised &amp; written by Revd Simon Tillotson</a:t>
            </a:r>
            <a:endParaRPr/>
          </a:p>
        </p:txBody>
      </p:sp>
      <p:pic>
        <p:nvPicPr>
          <p:cNvPr id="88" name="Google Shape;88;p13" descr="image.png"/>
          <p:cNvPicPr preferRelativeResize="0"/>
          <p:nvPr/>
        </p:nvPicPr>
        <p:blipFill rotWithShape="1">
          <a:blip r:embed="rId4">
            <a:alphaModFix/>
          </a:blip>
          <a:srcRect/>
          <a:stretch/>
        </p:blipFill>
        <p:spPr>
          <a:xfrm>
            <a:off x="2638425" y="3819673"/>
            <a:ext cx="161925" cy="209550"/>
          </a:xfrm>
          <a:prstGeom prst="rect">
            <a:avLst/>
          </a:prstGeom>
          <a:noFill/>
          <a:ln>
            <a:noFill/>
          </a:ln>
        </p:spPr>
      </p:pic>
      <p:pic>
        <p:nvPicPr>
          <p:cNvPr id="89" name="Google Shape;89;p13" descr="image.png"/>
          <p:cNvPicPr preferRelativeResize="0"/>
          <p:nvPr/>
        </p:nvPicPr>
        <p:blipFill rotWithShape="1">
          <a:blip r:embed="rId5">
            <a:alphaModFix/>
          </a:blip>
          <a:srcRect/>
          <a:stretch/>
        </p:blipFill>
        <p:spPr>
          <a:xfrm>
            <a:off x="6162675" y="3819673"/>
            <a:ext cx="209550" cy="209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Shape 239"/>
        <p:cNvGrpSpPr/>
        <p:nvPr/>
      </p:nvGrpSpPr>
      <p:grpSpPr>
        <a:xfrm>
          <a:off x="0" y="0"/>
          <a:ext cx="0" cy="0"/>
          <a:chOff x="0" y="0"/>
          <a:chExt cx="0" cy="0"/>
        </a:xfrm>
      </p:grpSpPr>
      <p:pic>
        <p:nvPicPr>
          <p:cNvPr id="240" name="Google Shape;240;p22"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1" name="Google Shape;241;p22"/>
          <p:cNvSpPr txBox="1"/>
          <p:nvPr/>
        </p:nvSpPr>
        <p:spPr>
          <a:xfrm>
            <a:off x="495300" y="381000"/>
            <a:ext cx="5480685" cy="416123"/>
          </a:xfrm>
          <a:prstGeom prst="rect">
            <a:avLst/>
          </a:prstGeom>
          <a:noFill/>
          <a:ln>
            <a:noFill/>
          </a:ln>
        </p:spPr>
        <p:txBody>
          <a:bodyPr spcFirstLastPara="1" wrap="square" lIns="0" tIns="0" rIns="0" bIns="0" anchor="t" anchorCtr="0">
            <a:spAutoFit/>
          </a:bodyPr>
          <a:lstStyle/>
          <a:p>
            <a:pPr marL="0" marR="0" lvl="0" indent="0" algn="l" rtl="0">
              <a:lnSpc>
                <a:spcPct val="114982"/>
              </a:lnSpc>
              <a:spcBef>
                <a:spcPts val="0"/>
              </a:spcBef>
              <a:spcAft>
                <a:spcPts val="0"/>
              </a:spcAft>
              <a:buNone/>
            </a:pPr>
            <a:r>
              <a:rPr lang="en-US" sz="2850" b="1" i="0" u="none" strike="noStrike" cap="none">
                <a:solidFill>
                  <a:srgbClr val="0F172A"/>
                </a:solidFill>
                <a:latin typeface="Cinzel"/>
                <a:ea typeface="Cinzel"/>
                <a:cs typeface="Cinzel"/>
                <a:sym typeface="Cinzel"/>
              </a:rPr>
              <a:t>Part 2: Homecoming</a:t>
            </a:r>
            <a:endParaRPr/>
          </a:p>
        </p:txBody>
      </p:sp>
      <p:pic>
        <p:nvPicPr>
          <p:cNvPr id="242" name="Google Shape;242;p22" descr="image.png"/>
          <p:cNvPicPr preferRelativeResize="0"/>
          <p:nvPr/>
        </p:nvPicPr>
        <p:blipFill rotWithShape="1">
          <a:blip r:embed="rId4">
            <a:alphaModFix/>
          </a:blip>
          <a:srcRect/>
          <a:stretch/>
        </p:blipFill>
        <p:spPr>
          <a:xfrm>
            <a:off x="6096000" y="0"/>
            <a:ext cx="6096000" cy="6858000"/>
          </a:xfrm>
          <a:prstGeom prst="rect">
            <a:avLst/>
          </a:prstGeom>
          <a:noFill/>
          <a:ln>
            <a:noFill/>
          </a:ln>
        </p:spPr>
      </p:pic>
      <p:sp>
        <p:nvSpPr>
          <p:cNvPr id="243" name="Google Shape;243;p22"/>
          <p:cNvSpPr txBox="1"/>
          <p:nvPr/>
        </p:nvSpPr>
        <p:spPr>
          <a:xfrm>
            <a:off x="495300" y="2241351"/>
            <a:ext cx="5480685" cy="28575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None/>
            </a:pPr>
            <a:r>
              <a:rPr lang="en-US" sz="1800" b="1" i="0" u="none" strike="noStrike" cap="none">
                <a:solidFill>
                  <a:srgbClr val="0F172A"/>
                </a:solidFill>
                <a:latin typeface="Plus Jakarta Sans"/>
                <a:ea typeface="Plus Jakarta Sans"/>
                <a:cs typeface="Plus Jakarta Sans"/>
                <a:sym typeface="Plus Jakarta Sans"/>
              </a:rPr>
              <a:t>Henri Nouwen's Roadmap</a:t>
            </a:r>
            <a:endParaRPr/>
          </a:p>
        </p:txBody>
      </p:sp>
      <p:sp>
        <p:nvSpPr>
          <p:cNvPr id="244" name="Google Shape;244;p22"/>
          <p:cNvSpPr txBox="1"/>
          <p:nvPr/>
        </p:nvSpPr>
        <p:spPr>
          <a:xfrm>
            <a:off x="495300" y="2603301"/>
            <a:ext cx="5219700" cy="579834"/>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575" b="0" i="0" u="none" strike="noStrike" cap="none">
                <a:solidFill>
                  <a:srgbClr val="1E293B"/>
                </a:solidFill>
                <a:latin typeface="Plus Jakarta Sans"/>
                <a:ea typeface="Plus Jakarta Sans"/>
                <a:cs typeface="Plus Jakarta Sans"/>
                <a:sym typeface="Plus Jakarta Sans"/>
              </a:rPr>
              <a:t>Based on </a:t>
            </a:r>
            <a:r>
              <a:rPr lang="en-US" sz="1575" b="1" i="0" u="none" strike="noStrike" cap="none">
                <a:solidFill>
                  <a:srgbClr val="B45309"/>
                </a:solidFill>
                <a:latin typeface="Plus Jakarta Sans"/>
                <a:ea typeface="Plus Jakarta Sans"/>
                <a:cs typeface="Plus Jakarta Sans"/>
                <a:sym typeface="Plus Jakarta Sans"/>
              </a:rPr>
              <a:t>Rembrandt's masterpiece</a:t>
            </a:r>
            <a:r>
              <a:rPr lang="en-US" sz="1575" b="0" i="0" u="none" strike="noStrike" cap="none">
                <a:solidFill>
                  <a:srgbClr val="1E293B"/>
                </a:solidFill>
                <a:latin typeface="Plus Jakarta Sans"/>
                <a:ea typeface="Plus Jakarta Sans"/>
                <a:cs typeface="Plus Jakarta Sans"/>
                <a:sym typeface="Plus Jakarta Sans"/>
              </a:rPr>
              <a:t> painting of Jesus' parable in Luke 15.</a:t>
            </a:r>
            <a:endParaRPr/>
          </a:p>
        </p:txBody>
      </p:sp>
      <p:sp>
        <p:nvSpPr>
          <p:cNvPr id="245" name="Google Shape;245;p22"/>
          <p:cNvSpPr txBox="1"/>
          <p:nvPr/>
        </p:nvSpPr>
        <p:spPr>
          <a:xfrm>
            <a:off x="495300" y="3297435"/>
            <a:ext cx="5219700" cy="579834"/>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575" b="0" i="0" u="none" strike="noStrike" cap="none">
                <a:solidFill>
                  <a:srgbClr val="1E293B"/>
                </a:solidFill>
                <a:latin typeface="Plus Jakarta Sans"/>
                <a:ea typeface="Plus Jakarta Sans"/>
                <a:cs typeface="Plus Jakarta Sans"/>
                <a:sym typeface="Plus Jakarta Sans"/>
              </a:rPr>
              <a:t>A profound spiritual map outlining three core postures of the human condition:</a:t>
            </a:r>
            <a:endParaRPr/>
          </a:p>
        </p:txBody>
      </p:sp>
      <p:sp>
        <p:nvSpPr>
          <p:cNvPr id="246" name="Google Shape;246;p22"/>
          <p:cNvSpPr txBox="1"/>
          <p:nvPr/>
        </p:nvSpPr>
        <p:spPr>
          <a:xfrm>
            <a:off x="495300" y="3991570"/>
            <a:ext cx="5219700" cy="289917"/>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575" b="0" i="0" u="none" strike="noStrike" cap="none">
                <a:solidFill>
                  <a:srgbClr val="1E293B"/>
                </a:solidFill>
                <a:latin typeface="Plus Jakarta Sans"/>
                <a:ea typeface="Plus Jakarta Sans"/>
                <a:cs typeface="Plus Jakarta Sans"/>
                <a:sym typeface="Plus Jakarta Sans"/>
              </a:rPr>
              <a:t>• </a:t>
            </a:r>
            <a:r>
              <a:rPr lang="en-US" sz="1575" b="1" i="0" u="none" strike="noStrike" cap="none">
                <a:solidFill>
                  <a:srgbClr val="B45309"/>
                </a:solidFill>
                <a:latin typeface="Plus Jakarta Sans"/>
                <a:ea typeface="Plus Jakarta Sans"/>
                <a:cs typeface="Plus Jakarta Sans"/>
                <a:sym typeface="Plus Jakarta Sans"/>
              </a:rPr>
              <a:t>1. Younger Son:</a:t>
            </a:r>
            <a:r>
              <a:rPr lang="en-US" sz="1575" b="0" i="0" u="none" strike="noStrike" cap="none">
                <a:solidFill>
                  <a:srgbClr val="1E293B"/>
                </a:solidFill>
                <a:latin typeface="Plus Jakarta Sans"/>
                <a:ea typeface="Plus Jakarta Sans"/>
                <a:cs typeface="Plus Jakarta Sans"/>
                <a:sym typeface="Plus Jakarta Sans"/>
              </a:rPr>
              <a:t> The Exhausted Wanderer</a:t>
            </a:r>
            <a:endParaRPr/>
          </a:p>
        </p:txBody>
      </p:sp>
      <p:sp>
        <p:nvSpPr>
          <p:cNvPr id="247" name="Google Shape;247;p22"/>
          <p:cNvSpPr txBox="1"/>
          <p:nvPr/>
        </p:nvSpPr>
        <p:spPr>
          <a:xfrm>
            <a:off x="495300" y="4395787"/>
            <a:ext cx="5219700" cy="289917"/>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575" b="0" i="0" u="none" strike="noStrike" cap="none">
                <a:solidFill>
                  <a:srgbClr val="1E293B"/>
                </a:solidFill>
                <a:latin typeface="Plus Jakarta Sans"/>
                <a:ea typeface="Plus Jakarta Sans"/>
                <a:cs typeface="Plus Jakarta Sans"/>
                <a:sym typeface="Plus Jakarta Sans"/>
              </a:rPr>
              <a:t>• </a:t>
            </a:r>
            <a:r>
              <a:rPr lang="en-US" sz="1575" b="1" i="0" u="none" strike="noStrike" cap="none">
                <a:solidFill>
                  <a:srgbClr val="B45309"/>
                </a:solidFill>
                <a:latin typeface="Plus Jakarta Sans"/>
                <a:ea typeface="Plus Jakarta Sans"/>
                <a:cs typeface="Plus Jakarta Sans"/>
                <a:sym typeface="Plus Jakarta Sans"/>
              </a:rPr>
              <a:t>2. Elder Son:</a:t>
            </a:r>
            <a:r>
              <a:rPr lang="en-US" sz="1575" b="0" i="0" u="none" strike="noStrike" cap="none">
                <a:solidFill>
                  <a:srgbClr val="1E293B"/>
                </a:solidFill>
                <a:latin typeface="Plus Jakarta Sans"/>
                <a:ea typeface="Plus Jakarta Sans"/>
                <a:cs typeface="Plus Jakarta Sans"/>
                <a:sym typeface="Plus Jakarta Sans"/>
              </a:rPr>
              <a:t> The Bitter Rule-Follower</a:t>
            </a:r>
            <a:endParaRPr/>
          </a:p>
        </p:txBody>
      </p:sp>
      <p:sp>
        <p:nvSpPr>
          <p:cNvPr id="248" name="Google Shape;248;p22"/>
          <p:cNvSpPr txBox="1"/>
          <p:nvPr/>
        </p:nvSpPr>
        <p:spPr>
          <a:xfrm>
            <a:off x="495300" y="4800004"/>
            <a:ext cx="5219700" cy="289917"/>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575" b="0" i="0" u="none" strike="noStrike" cap="none">
                <a:solidFill>
                  <a:srgbClr val="1E293B"/>
                </a:solidFill>
                <a:latin typeface="Plus Jakarta Sans"/>
                <a:ea typeface="Plus Jakarta Sans"/>
                <a:cs typeface="Plus Jakarta Sans"/>
                <a:sym typeface="Plus Jakarta Sans"/>
              </a:rPr>
              <a:t>• </a:t>
            </a:r>
            <a:r>
              <a:rPr lang="en-US" sz="1575" b="1" i="0" u="none" strike="noStrike" cap="none">
                <a:solidFill>
                  <a:srgbClr val="B45309"/>
                </a:solidFill>
                <a:latin typeface="Plus Jakarta Sans"/>
                <a:ea typeface="Plus Jakarta Sans"/>
                <a:cs typeface="Plus Jakarta Sans"/>
                <a:sym typeface="Plus Jakarta Sans"/>
              </a:rPr>
              <a:t>3. The Father:</a:t>
            </a:r>
            <a:r>
              <a:rPr lang="en-US" sz="1575" b="0" i="0" u="none" strike="noStrike" cap="none">
                <a:solidFill>
                  <a:srgbClr val="1E293B"/>
                </a:solidFill>
                <a:latin typeface="Plus Jakarta Sans"/>
                <a:ea typeface="Plus Jakarta Sans"/>
                <a:cs typeface="Plus Jakarta Sans"/>
                <a:sym typeface="Plus Jakarta Sans"/>
              </a:rPr>
              <a:t> The Dual Embrace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Shape 252"/>
        <p:cNvGrpSpPr/>
        <p:nvPr/>
      </p:nvGrpSpPr>
      <p:grpSpPr>
        <a:xfrm>
          <a:off x="0" y="0"/>
          <a:ext cx="0" cy="0"/>
          <a:chOff x="0" y="0"/>
          <a:chExt cx="0" cy="0"/>
        </a:xfrm>
      </p:grpSpPr>
      <p:pic>
        <p:nvPicPr>
          <p:cNvPr id="253" name="Google Shape;253;p23"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54" name="Google Shape;254;p23" descr="image.png"/>
          <p:cNvPicPr preferRelativeResize="0"/>
          <p:nvPr/>
        </p:nvPicPr>
        <p:blipFill rotWithShape="1">
          <a:blip r:embed="rId4">
            <a:alphaModFix/>
          </a:blip>
          <a:srcRect/>
          <a:stretch/>
        </p:blipFill>
        <p:spPr>
          <a:xfrm>
            <a:off x="495300" y="2186136"/>
            <a:ext cx="5467350" cy="3073151"/>
          </a:xfrm>
          <a:prstGeom prst="rect">
            <a:avLst/>
          </a:prstGeom>
          <a:noFill/>
          <a:ln>
            <a:noFill/>
          </a:ln>
        </p:spPr>
      </p:pic>
      <p:pic>
        <p:nvPicPr>
          <p:cNvPr id="255" name="Google Shape;255;p23" descr="image.png"/>
          <p:cNvPicPr preferRelativeResize="0"/>
          <p:nvPr/>
        </p:nvPicPr>
        <p:blipFill rotWithShape="1">
          <a:blip r:embed="rId5">
            <a:alphaModFix/>
          </a:blip>
          <a:srcRect/>
          <a:stretch/>
        </p:blipFill>
        <p:spPr>
          <a:xfrm>
            <a:off x="6229350" y="2186136"/>
            <a:ext cx="5467350" cy="3073151"/>
          </a:xfrm>
          <a:prstGeom prst="rect">
            <a:avLst/>
          </a:prstGeom>
          <a:noFill/>
          <a:ln>
            <a:noFill/>
          </a:ln>
        </p:spPr>
      </p:pic>
      <p:sp>
        <p:nvSpPr>
          <p:cNvPr id="256" name="Google Shape;256;p23"/>
          <p:cNvSpPr txBox="1"/>
          <p:nvPr/>
        </p:nvSpPr>
        <p:spPr>
          <a:xfrm>
            <a:off x="742950" y="2433786"/>
            <a:ext cx="5220652" cy="297656"/>
          </a:xfrm>
          <a:prstGeom prst="rect">
            <a:avLst/>
          </a:prstGeom>
          <a:noFill/>
          <a:ln>
            <a:noFill/>
          </a:ln>
        </p:spPr>
        <p:txBody>
          <a:bodyPr spcFirstLastPara="1" wrap="square" lIns="0" tIns="0" rIns="0" bIns="0" anchor="t" anchorCtr="0">
            <a:spAutoFit/>
          </a:bodyPr>
          <a:lstStyle/>
          <a:p>
            <a:pPr marL="0" marR="0" lvl="0" indent="0" algn="l" rtl="0">
              <a:lnSpc>
                <a:spcPct val="124960"/>
              </a:lnSpc>
              <a:spcBef>
                <a:spcPts val="0"/>
              </a:spcBef>
              <a:spcAft>
                <a:spcPts val="0"/>
              </a:spcAft>
              <a:buNone/>
            </a:pPr>
            <a:r>
              <a:rPr lang="en-US" sz="1875" b="1" i="0" u="none" strike="noStrike" cap="none">
                <a:solidFill>
                  <a:srgbClr val="B45309"/>
                </a:solidFill>
                <a:latin typeface="Plus Jakarta Sans"/>
                <a:ea typeface="Plus Jakarta Sans"/>
                <a:cs typeface="Plus Jakarta Sans"/>
                <a:sym typeface="Plus Jakarta Sans"/>
              </a:rPr>
              <a:t>The Exhausted Wanderer</a:t>
            </a:r>
            <a:endParaRPr/>
          </a:p>
        </p:txBody>
      </p:sp>
      <p:sp>
        <p:nvSpPr>
          <p:cNvPr id="257" name="Google Shape;257;p23"/>
          <p:cNvSpPr txBox="1"/>
          <p:nvPr/>
        </p:nvSpPr>
        <p:spPr>
          <a:xfrm>
            <a:off x="742950" y="2826692"/>
            <a:ext cx="4972050" cy="279945"/>
          </a:xfrm>
          <a:prstGeom prst="rect">
            <a:avLst/>
          </a:prstGeom>
          <a:noFill/>
          <a:ln>
            <a:noFill/>
          </a:ln>
        </p:spPr>
        <p:txBody>
          <a:bodyPr spcFirstLastPara="1" wrap="square" lIns="0" tIns="0" rIns="0" bIns="0" anchor="t" anchorCtr="0">
            <a:spAutoFit/>
          </a:bodyPr>
          <a:lstStyle/>
          <a:p>
            <a:pPr marL="0" marR="0" lvl="0" indent="0" algn="l" rtl="0">
              <a:lnSpc>
                <a:spcPct val="139936"/>
              </a:lnSpc>
              <a:spcBef>
                <a:spcPts val="0"/>
              </a:spcBef>
              <a:spcAft>
                <a:spcPts val="0"/>
              </a:spcAft>
              <a:buNone/>
            </a:pPr>
            <a:r>
              <a:rPr lang="en-US" sz="1575" b="1" i="0" u="none" strike="noStrike" cap="none">
                <a:solidFill>
                  <a:srgbClr val="1E293B"/>
                </a:solidFill>
                <a:latin typeface="Plus Jakarta Sans"/>
                <a:ea typeface="Plus Jakarta Sans"/>
                <a:cs typeface="Plus Jakarta Sans"/>
                <a:sym typeface="Plus Jakarta Sans"/>
              </a:rPr>
              <a:t>Driven by a search for conditional love:</a:t>
            </a:r>
            <a:endParaRPr/>
          </a:p>
        </p:txBody>
      </p:sp>
      <p:sp>
        <p:nvSpPr>
          <p:cNvPr id="258" name="Google Shape;258;p23"/>
          <p:cNvSpPr txBox="1"/>
          <p:nvPr/>
        </p:nvSpPr>
        <p:spPr>
          <a:xfrm>
            <a:off x="6477000" y="2433786"/>
            <a:ext cx="5220652" cy="297656"/>
          </a:xfrm>
          <a:prstGeom prst="rect">
            <a:avLst/>
          </a:prstGeom>
          <a:noFill/>
          <a:ln>
            <a:noFill/>
          </a:ln>
        </p:spPr>
        <p:txBody>
          <a:bodyPr spcFirstLastPara="1" wrap="square" lIns="0" tIns="0" rIns="0" bIns="0" anchor="t" anchorCtr="0">
            <a:spAutoFit/>
          </a:bodyPr>
          <a:lstStyle/>
          <a:p>
            <a:pPr marL="0" marR="0" lvl="0" indent="0" algn="l" rtl="0">
              <a:lnSpc>
                <a:spcPct val="124960"/>
              </a:lnSpc>
              <a:spcBef>
                <a:spcPts val="0"/>
              </a:spcBef>
              <a:spcAft>
                <a:spcPts val="0"/>
              </a:spcAft>
              <a:buNone/>
            </a:pPr>
            <a:r>
              <a:rPr lang="en-US" sz="1875" b="1" i="0" u="none" strike="noStrike" cap="none">
                <a:solidFill>
                  <a:srgbClr val="B45309"/>
                </a:solidFill>
                <a:latin typeface="Plus Jakarta Sans"/>
                <a:ea typeface="Plus Jakarta Sans"/>
                <a:cs typeface="Plus Jakarta Sans"/>
                <a:sym typeface="Plus Jakarta Sans"/>
              </a:rPr>
              <a:t>The Homing Beacon</a:t>
            </a:r>
            <a:endParaRPr/>
          </a:p>
        </p:txBody>
      </p:sp>
      <p:sp>
        <p:nvSpPr>
          <p:cNvPr id="259" name="Google Shape;259;p23"/>
          <p:cNvSpPr txBox="1"/>
          <p:nvPr/>
        </p:nvSpPr>
        <p:spPr>
          <a:xfrm>
            <a:off x="6477000" y="2826692"/>
            <a:ext cx="4972050" cy="279945"/>
          </a:xfrm>
          <a:prstGeom prst="rect">
            <a:avLst/>
          </a:prstGeom>
          <a:noFill/>
          <a:ln>
            <a:noFill/>
          </a:ln>
        </p:spPr>
        <p:txBody>
          <a:bodyPr spcFirstLastPara="1" wrap="square" lIns="0" tIns="0" rIns="0" bIns="0" anchor="t" anchorCtr="0">
            <a:spAutoFit/>
          </a:bodyPr>
          <a:lstStyle/>
          <a:p>
            <a:pPr marL="0" marR="0" lvl="0" indent="0" algn="l" rtl="0">
              <a:lnSpc>
                <a:spcPct val="139936"/>
              </a:lnSpc>
              <a:spcBef>
                <a:spcPts val="0"/>
              </a:spcBef>
              <a:spcAft>
                <a:spcPts val="0"/>
              </a:spcAft>
              <a:buNone/>
            </a:pPr>
            <a:r>
              <a:rPr lang="en-US" sz="1575" b="1" i="0" u="none" strike="noStrike" cap="none">
                <a:solidFill>
                  <a:srgbClr val="1E293B"/>
                </a:solidFill>
                <a:latin typeface="Plus Jakarta Sans"/>
                <a:ea typeface="Plus Jakarta Sans"/>
                <a:cs typeface="Plus Jakarta Sans"/>
                <a:sym typeface="Plus Jakarta Sans"/>
              </a:rPr>
              <a:t>Returning on empty:</a:t>
            </a:r>
            <a:endParaRPr/>
          </a:p>
        </p:txBody>
      </p:sp>
      <p:sp>
        <p:nvSpPr>
          <p:cNvPr id="260" name="Google Shape;260;p23"/>
          <p:cNvSpPr txBox="1"/>
          <p:nvPr/>
        </p:nvSpPr>
        <p:spPr>
          <a:xfrm>
            <a:off x="838200" y="3182838"/>
            <a:ext cx="114300" cy="266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a:t>
            </a:r>
            <a:endParaRPr/>
          </a:p>
        </p:txBody>
      </p:sp>
      <p:sp>
        <p:nvSpPr>
          <p:cNvPr id="261" name="Google Shape;261;p23"/>
          <p:cNvSpPr txBox="1"/>
          <p:nvPr/>
        </p:nvSpPr>
        <p:spPr>
          <a:xfrm>
            <a:off x="952500" y="3182838"/>
            <a:ext cx="4762500" cy="533400"/>
          </a:xfrm>
          <a:prstGeom prst="rect">
            <a:avLst/>
          </a:prstGeom>
          <a:noFill/>
          <a:ln>
            <a:noFill/>
          </a:ln>
        </p:spPr>
        <p:txBody>
          <a:bodyPr spcFirstLastPara="1" wrap="square" lIns="114300" tIns="0" rIns="0" bIns="0" anchor="t" anchorCtr="0">
            <a:spAutoFit/>
          </a:bodyPr>
          <a:lstStyle/>
          <a:p>
            <a:pPr marL="0" marR="0" lvl="0" indent="0" algn="l" rtl="0">
              <a:lnSpc>
                <a:spcPct val="140000"/>
              </a:lnSpc>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Flees home to seek validation through worldly achievement</a:t>
            </a:r>
            <a:endParaRPr/>
          </a:p>
        </p:txBody>
      </p:sp>
      <p:sp>
        <p:nvSpPr>
          <p:cNvPr id="262" name="Google Shape;262;p23"/>
          <p:cNvSpPr txBox="1"/>
          <p:nvPr/>
        </p:nvSpPr>
        <p:spPr>
          <a:xfrm>
            <a:off x="838200" y="3792438"/>
            <a:ext cx="114300" cy="266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a:t>
            </a:r>
            <a:endParaRPr/>
          </a:p>
        </p:txBody>
      </p:sp>
      <p:sp>
        <p:nvSpPr>
          <p:cNvPr id="263" name="Google Shape;263;p23"/>
          <p:cNvSpPr txBox="1"/>
          <p:nvPr/>
        </p:nvSpPr>
        <p:spPr>
          <a:xfrm>
            <a:off x="952500" y="3792438"/>
            <a:ext cx="4762500" cy="533400"/>
          </a:xfrm>
          <a:prstGeom prst="rect">
            <a:avLst/>
          </a:prstGeom>
          <a:noFill/>
          <a:ln>
            <a:noFill/>
          </a:ln>
        </p:spPr>
        <p:txBody>
          <a:bodyPr spcFirstLastPara="1" wrap="square" lIns="114300" tIns="0" rIns="0" bIns="0" anchor="t" anchorCtr="0">
            <a:spAutoFit/>
          </a:bodyPr>
          <a:lstStyle/>
          <a:p>
            <a:pPr marL="0" marR="0" lvl="0" indent="0" algn="l" rtl="0">
              <a:lnSpc>
                <a:spcPct val="140000"/>
              </a:lnSpc>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Enters the modern 'distant country': building identity apart from God ("I am only what I achieve")</a:t>
            </a:r>
            <a:endParaRPr/>
          </a:p>
        </p:txBody>
      </p:sp>
      <p:sp>
        <p:nvSpPr>
          <p:cNvPr id="264" name="Google Shape;264;p23"/>
          <p:cNvSpPr txBox="1"/>
          <p:nvPr/>
        </p:nvSpPr>
        <p:spPr>
          <a:xfrm>
            <a:off x="838200" y="4402038"/>
            <a:ext cx="114300" cy="266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a:t>
            </a:r>
            <a:endParaRPr/>
          </a:p>
        </p:txBody>
      </p:sp>
      <p:sp>
        <p:nvSpPr>
          <p:cNvPr id="265" name="Google Shape;265;p23"/>
          <p:cNvSpPr txBox="1"/>
          <p:nvPr/>
        </p:nvSpPr>
        <p:spPr>
          <a:xfrm>
            <a:off x="952500" y="4402038"/>
            <a:ext cx="4762500" cy="533400"/>
          </a:xfrm>
          <a:prstGeom prst="rect">
            <a:avLst/>
          </a:prstGeom>
          <a:noFill/>
          <a:ln>
            <a:noFill/>
          </a:ln>
        </p:spPr>
        <p:txBody>
          <a:bodyPr spcFirstLastPara="1" wrap="square" lIns="114300" tIns="0" rIns="0" bIns="0" anchor="t" anchorCtr="0">
            <a:spAutoFit/>
          </a:bodyPr>
          <a:lstStyle/>
          <a:p>
            <a:pPr marL="0" marR="0" lvl="0" indent="0" algn="l" rtl="0">
              <a:lnSpc>
                <a:spcPct val="140000"/>
              </a:lnSpc>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Loss of identity depicted by tattered clothes and blistered feet</a:t>
            </a:r>
            <a:endParaRPr/>
          </a:p>
        </p:txBody>
      </p:sp>
      <p:sp>
        <p:nvSpPr>
          <p:cNvPr id="266" name="Google Shape;266;p23"/>
          <p:cNvSpPr txBox="1"/>
          <p:nvPr/>
        </p:nvSpPr>
        <p:spPr>
          <a:xfrm>
            <a:off x="6572250" y="3182838"/>
            <a:ext cx="114300" cy="266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a:t>
            </a:r>
            <a:endParaRPr/>
          </a:p>
        </p:txBody>
      </p:sp>
      <p:sp>
        <p:nvSpPr>
          <p:cNvPr id="267" name="Google Shape;267;p23"/>
          <p:cNvSpPr txBox="1"/>
          <p:nvPr/>
        </p:nvSpPr>
        <p:spPr>
          <a:xfrm>
            <a:off x="6686550" y="3182838"/>
            <a:ext cx="4762500" cy="533400"/>
          </a:xfrm>
          <a:prstGeom prst="rect">
            <a:avLst/>
          </a:prstGeom>
          <a:noFill/>
          <a:ln>
            <a:noFill/>
          </a:ln>
        </p:spPr>
        <p:txBody>
          <a:bodyPr spcFirstLastPara="1" wrap="square" lIns="114300" tIns="0" rIns="0" bIns="0" anchor="t" anchorCtr="0">
            <a:spAutoFit/>
          </a:bodyPr>
          <a:lstStyle/>
          <a:p>
            <a:pPr marL="0" marR="0" lvl="0" indent="0" algn="l" rtl="0">
              <a:lnSpc>
                <a:spcPct val="140000"/>
              </a:lnSpc>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Motivated not by solving intellectual puzzles, but by utter starvation and exhaustion</a:t>
            </a:r>
            <a:endParaRPr/>
          </a:p>
        </p:txBody>
      </p:sp>
      <p:sp>
        <p:nvSpPr>
          <p:cNvPr id="268" name="Google Shape;268;p23"/>
          <p:cNvSpPr txBox="1"/>
          <p:nvPr/>
        </p:nvSpPr>
        <p:spPr>
          <a:xfrm>
            <a:off x="6572250" y="3792438"/>
            <a:ext cx="114300" cy="266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a:t>
            </a:r>
            <a:endParaRPr/>
          </a:p>
        </p:txBody>
      </p:sp>
      <p:sp>
        <p:nvSpPr>
          <p:cNvPr id="269" name="Google Shape;269;p23"/>
          <p:cNvSpPr txBox="1"/>
          <p:nvPr/>
        </p:nvSpPr>
        <p:spPr>
          <a:xfrm>
            <a:off x="6686550" y="3792438"/>
            <a:ext cx="4762500" cy="533400"/>
          </a:xfrm>
          <a:prstGeom prst="rect">
            <a:avLst/>
          </a:prstGeom>
          <a:noFill/>
          <a:ln>
            <a:noFill/>
          </a:ln>
        </p:spPr>
        <p:txBody>
          <a:bodyPr spcFirstLastPara="1" wrap="square" lIns="114300" tIns="0" rIns="0" bIns="0" anchor="t" anchorCtr="0">
            <a:spAutoFit/>
          </a:bodyPr>
          <a:lstStyle/>
          <a:p>
            <a:pPr marL="0" marR="0" lvl="0" indent="0" algn="l" rtl="0">
              <a:lnSpc>
                <a:spcPct val="140000"/>
              </a:lnSpc>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Personal baseline crashes become the homing beacon guiding seekers back to the Father</a:t>
            </a:r>
            <a:endParaRPr/>
          </a:p>
        </p:txBody>
      </p:sp>
      <p:sp>
        <p:nvSpPr>
          <p:cNvPr id="270" name="Google Shape;270;p23"/>
          <p:cNvSpPr txBox="1"/>
          <p:nvPr/>
        </p:nvSpPr>
        <p:spPr>
          <a:xfrm>
            <a:off x="6572250" y="4402038"/>
            <a:ext cx="114300" cy="266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a:t>
            </a:r>
            <a:endParaRPr/>
          </a:p>
        </p:txBody>
      </p:sp>
      <p:sp>
        <p:nvSpPr>
          <p:cNvPr id="271" name="Google Shape;271;p23"/>
          <p:cNvSpPr txBox="1"/>
          <p:nvPr/>
        </p:nvSpPr>
        <p:spPr>
          <a:xfrm>
            <a:off x="6686550" y="4402038"/>
            <a:ext cx="4762500" cy="533400"/>
          </a:xfrm>
          <a:prstGeom prst="rect">
            <a:avLst/>
          </a:prstGeom>
          <a:noFill/>
          <a:ln>
            <a:noFill/>
          </a:ln>
        </p:spPr>
        <p:txBody>
          <a:bodyPr spcFirstLastPara="1" wrap="square" lIns="114300" tIns="0" rIns="0" bIns="0" anchor="t" anchorCtr="0">
            <a:spAutoFit/>
          </a:bodyPr>
          <a:lstStyle/>
          <a:p>
            <a:pPr marL="0" marR="0" lvl="0" indent="0" algn="l" rtl="0">
              <a:lnSpc>
                <a:spcPct val="140000"/>
              </a:lnSpc>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Discovers that exhausted wanderers are welcomed with open arms</a:t>
            </a:r>
            <a:endParaRPr/>
          </a:p>
        </p:txBody>
      </p:sp>
      <p:sp>
        <p:nvSpPr>
          <p:cNvPr id="272" name="Google Shape;272;p23"/>
          <p:cNvSpPr txBox="1"/>
          <p:nvPr/>
        </p:nvSpPr>
        <p:spPr>
          <a:xfrm>
            <a:off x="495300" y="381000"/>
            <a:ext cx="11696700" cy="416123"/>
          </a:xfrm>
          <a:prstGeom prst="rect">
            <a:avLst/>
          </a:prstGeom>
          <a:noFill/>
          <a:ln>
            <a:noFill/>
          </a:ln>
        </p:spPr>
        <p:txBody>
          <a:bodyPr spcFirstLastPara="1" wrap="square" lIns="0" tIns="0" rIns="0" bIns="0" anchor="t" anchorCtr="0">
            <a:spAutoFit/>
          </a:bodyPr>
          <a:lstStyle/>
          <a:p>
            <a:pPr marL="0" marR="0" lvl="0" indent="0" algn="l" rtl="0">
              <a:lnSpc>
                <a:spcPct val="114982"/>
              </a:lnSpc>
              <a:spcBef>
                <a:spcPts val="0"/>
              </a:spcBef>
              <a:spcAft>
                <a:spcPts val="0"/>
              </a:spcAft>
              <a:buNone/>
            </a:pPr>
            <a:r>
              <a:rPr lang="en-US" sz="2850" b="1" i="0" u="none" strike="noStrike" cap="none">
                <a:solidFill>
                  <a:srgbClr val="0F172A"/>
                </a:solidFill>
                <a:latin typeface="Cinzel"/>
                <a:ea typeface="Cinzel"/>
                <a:cs typeface="Cinzel"/>
                <a:sym typeface="Cinzel"/>
              </a:rPr>
              <a:t>1. The Younger Son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Shape 276"/>
        <p:cNvGrpSpPr/>
        <p:nvPr/>
      </p:nvGrpSpPr>
      <p:grpSpPr>
        <a:xfrm>
          <a:off x="0" y="0"/>
          <a:ext cx="0" cy="0"/>
          <a:chOff x="0" y="0"/>
          <a:chExt cx="0" cy="0"/>
        </a:xfrm>
      </p:grpSpPr>
      <p:pic>
        <p:nvPicPr>
          <p:cNvPr id="277" name="Google Shape;277;p24"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78" name="Google Shape;278;p24" descr="image.png"/>
          <p:cNvPicPr preferRelativeResize="0"/>
          <p:nvPr/>
        </p:nvPicPr>
        <p:blipFill rotWithShape="1">
          <a:blip r:embed="rId4">
            <a:alphaModFix/>
          </a:blip>
          <a:srcRect/>
          <a:stretch/>
        </p:blipFill>
        <p:spPr>
          <a:xfrm>
            <a:off x="495300" y="2186136"/>
            <a:ext cx="5467350" cy="3073151"/>
          </a:xfrm>
          <a:prstGeom prst="rect">
            <a:avLst/>
          </a:prstGeom>
          <a:noFill/>
          <a:ln>
            <a:noFill/>
          </a:ln>
        </p:spPr>
      </p:pic>
      <p:pic>
        <p:nvPicPr>
          <p:cNvPr id="279" name="Google Shape;279;p24" descr="image.png"/>
          <p:cNvPicPr preferRelativeResize="0"/>
          <p:nvPr/>
        </p:nvPicPr>
        <p:blipFill rotWithShape="1">
          <a:blip r:embed="rId5">
            <a:alphaModFix/>
          </a:blip>
          <a:srcRect/>
          <a:stretch/>
        </p:blipFill>
        <p:spPr>
          <a:xfrm>
            <a:off x="6229350" y="2186136"/>
            <a:ext cx="5467350" cy="3073151"/>
          </a:xfrm>
          <a:prstGeom prst="rect">
            <a:avLst/>
          </a:prstGeom>
          <a:noFill/>
          <a:ln>
            <a:noFill/>
          </a:ln>
        </p:spPr>
      </p:pic>
      <p:sp>
        <p:nvSpPr>
          <p:cNvPr id="280" name="Google Shape;280;p24"/>
          <p:cNvSpPr txBox="1"/>
          <p:nvPr/>
        </p:nvSpPr>
        <p:spPr>
          <a:xfrm>
            <a:off x="742950" y="2433786"/>
            <a:ext cx="5220652" cy="297656"/>
          </a:xfrm>
          <a:prstGeom prst="rect">
            <a:avLst/>
          </a:prstGeom>
          <a:noFill/>
          <a:ln>
            <a:noFill/>
          </a:ln>
        </p:spPr>
        <p:txBody>
          <a:bodyPr spcFirstLastPara="1" wrap="square" lIns="0" tIns="0" rIns="0" bIns="0" anchor="t" anchorCtr="0">
            <a:spAutoFit/>
          </a:bodyPr>
          <a:lstStyle/>
          <a:p>
            <a:pPr marL="0" marR="0" lvl="0" indent="0" algn="l" rtl="0">
              <a:lnSpc>
                <a:spcPct val="124960"/>
              </a:lnSpc>
              <a:spcBef>
                <a:spcPts val="0"/>
              </a:spcBef>
              <a:spcAft>
                <a:spcPts val="0"/>
              </a:spcAft>
              <a:buNone/>
            </a:pPr>
            <a:r>
              <a:rPr lang="en-US" sz="1875" b="1" i="0" u="none" strike="noStrike" cap="none">
                <a:solidFill>
                  <a:srgbClr val="B45309"/>
                </a:solidFill>
                <a:latin typeface="Plus Jakarta Sans"/>
                <a:ea typeface="Plus Jakarta Sans"/>
                <a:cs typeface="Plus Jakarta Sans"/>
                <a:sym typeface="Plus Jakarta Sans"/>
              </a:rPr>
              <a:t>The Bitter Rule-Follower</a:t>
            </a:r>
            <a:endParaRPr/>
          </a:p>
        </p:txBody>
      </p:sp>
      <p:sp>
        <p:nvSpPr>
          <p:cNvPr id="281" name="Google Shape;281;p24"/>
          <p:cNvSpPr txBox="1"/>
          <p:nvPr/>
        </p:nvSpPr>
        <p:spPr>
          <a:xfrm>
            <a:off x="742950" y="2826692"/>
            <a:ext cx="4972050" cy="279945"/>
          </a:xfrm>
          <a:prstGeom prst="rect">
            <a:avLst/>
          </a:prstGeom>
          <a:noFill/>
          <a:ln>
            <a:noFill/>
          </a:ln>
        </p:spPr>
        <p:txBody>
          <a:bodyPr spcFirstLastPara="1" wrap="square" lIns="0" tIns="0" rIns="0" bIns="0" anchor="t" anchorCtr="0">
            <a:spAutoFit/>
          </a:bodyPr>
          <a:lstStyle/>
          <a:p>
            <a:pPr marL="0" marR="0" lvl="0" indent="0" algn="l" rtl="0">
              <a:lnSpc>
                <a:spcPct val="139936"/>
              </a:lnSpc>
              <a:spcBef>
                <a:spcPts val="0"/>
              </a:spcBef>
              <a:spcAft>
                <a:spcPts val="0"/>
              </a:spcAft>
              <a:buNone/>
            </a:pPr>
            <a:r>
              <a:rPr lang="en-US" sz="1575" b="1" i="0" u="none" strike="noStrike" cap="none">
                <a:solidFill>
                  <a:srgbClr val="1E293B"/>
                </a:solidFill>
                <a:latin typeface="Plus Jakarta Sans"/>
                <a:ea typeface="Plus Jakarta Sans"/>
                <a:cs typeface="Plus Jakarta Sans"/>
                <a:sym typeface="Plus Jakarta Sans"/>
              </a:rPr>
              <a:t>Lost while inside the father's house:</a:t>
            </a:r>
            <a:endParaRPr/>
          </a:p>
        </p:txBody>
      </p:sp>
      <p:sp>
        <p:nvSpPr>
          <p:cNvPr id="282" name="Google Shape;282;p24"/>
          <p:cNvSpPr txBox="1"/>
          <p:nvPr/>
        </p:nvSpPr>
        <p:spPr>
          <a:xfrm>
            <a:off x="6477000" y="2433786"/>
            <a:ext cx="5220652" cy="297656"/>
          </a:xfrm>
          <a:prstGeom prst="rect">
            <a:avLst/>
          </a:prstGeom>
          <a:noFill/>
          <a:ln>
            <a:noFill/>
          </a:ln>
        </p:spPr>
        <p:txBody>
          <a:bodyPr spcFirstLastPara="1" wrap="square" lIns="0" tIns="0" rIns="0" bIns="0" anchor="t" anchorCtr="0">
            <a:spAutoFit/>
          </a:bodyPr>
          <a:lstStyle/>
          <a:p>
            <a:pPr marL="0" marR="0" lvl="0" indent="0" algn="l" rtl="0">
              <a:lnSpc>
                <a:spcPct val="124960"/>
              </a:lnSpc>
              <a:spcBef>
                <a:spcPts val="0"/>
              </a:spcBef>
              <a:spcAft>
                <a:spcPts val="0"/>
              </a:spcAft>
              <a:buNone/>
            </a:pPr>
            <a:r>
              <a:rPr lang="en-US" sz="1875" b="1" i="0" u="none" strike="noStrike" cap="none">
                <a:solidFill>
                  <a:srgbClr val="B45309"/>
                </a:solidFill>
                <a:latin typeface="Plus Jakarta Sans"/>
                <a:ea typeface="Plus Jakarta Sans"/>
                <a:cs typeface="Plus Jakarta Sans"/>
                <a:sym typeface="Plus Jakarta Sans"/>
              </a:rPr>
              <a:t>Warning for Believers</a:t>
            </a:r>
            <a:endParaRPr/>
          </a:p>
        </p:txBody>
      </p:sp>
      <p:sp>
        <p:nvSpPr>
          <p:cNvPr id="283" name="Google Shape;283;p24"/>
          <p:cNvSpPr txBox="1"/>
          <p:nvPr/>
        </p:nvSpPr>
        <p:spPr>
          <a:xfrm>
            <a:off x="6477000" y="2826692"/>
            <a:ext cx="4972050" cy="279945"/>
          </a:xfrm>
          <a:prstGeom prst="rect">
            <a:avLst/>
          </a:prstGeom>
          <a:noFill/>
          <a:ln>
            <a:noFill/>
          </a:ln>
        </p:spPr>
        <p:txBody>
          <a:bodyPr spcFirstLastPara="1" wrap="square" lIns="0" tIns="0" rIns="0" bIns="0" anchor="t" anchorCtr="0">
            <a:spAutoFit/>
          </a:bodyPr>
          <a:lstStyle/>
          <a:p>
            <a:pPr marL="0" marR="0" lvl="0" indent="0" algn="l" rtl="0">
              <a:lnSpc>
                <a:spcPct val="139936"/>
              </a:lnSpc>
              <a:spcBef>
                <a:spcPts val="0"/>
              </a:spcBef>
              <a:spcAft>
                <a:spcPts val="0"/>
              </a:spcAft>
              <a:buNone/>
            </a:pPr>
            <a:r>
              <a:rPr lang="en-US" sz="1575" b="1" i="0" u="none" strike="noStrike" cap="none">
                <a:solidFill>
                  <a:srgbClr val="1E293B"/>
                </a:solidFill>
                <a:latin typeface="Plus Jakarta Sans"/>
                <a:ea typeface="Plus Jakarta Sans"/>
                <a:cs typeface="Plus Jakarta Sans"/>
                <a:sym typeface="Plus Jakarta Sans"/>
              </a:rPr>
              <a:t>The trap of churchgoers:</a:t>
            </a:r>
            <a:endParaRPr/>
          </a:p>
        </p:txBody>
      </p:sp>
      <p:sp>
        <p:nvSpPr>
          <p:cNvPr id="284" name="Google Shape;284;p24"/>
          <p:cNvSpPr txBox="1"/>
          <p:nvPr/>
        </p:nvSpPr>
        <p:spPr>
          <a:xfrm>
            <a:off x="838200" y="3182838"/>
            <a:ext cx="114300" cy="266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a:t>
            </a:r>
            <a:endParaRPr/>
          </a:p>
        </p:txBody>
      </p:sp>
      <p:sp>
        <p:nvSpPr>
          <p:cNvPr id="285" name="Google Shape;285;p24"/>
          <p:cNvSpPr txBox="1"/>
          <p:nvPr/>
        </p:nvSpPr>
        <p:spPr>
          <a:xfrm>
            <a:off x="952500" y="3182838"/>
            <a:ext cx="4762500" cy="533400"/>
          </a:xfrm>
          <a:prstGeom prst="rect">
            <a:avLst/>
          </a:prstGeom>
          <a:noFill/>
          <a:ln>
            <a:noFill/>
          </a:ln>
        </p:spPr>
        <p:txBody>
          <a:bodyPr spcFirstLastPara="1" wrap="square" lIns="114300" tIns="0" rIns="0" bIns="0" anchor="t" anchorCtr="0">
            <a:spAutoFit/>
          </a:bodyPr>
          <a:lstStyle/>
          <a:p>
            <a:pPr marL="0" marR="0" lvl="0" indent="0" algn="l" rtl="0">
              <a:lnSpc>
                <a:spcPct val="140000"/>
              </a:lnSpc>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Body stayed at home, but heart wandered into cold moralism and isolation</a:t>
            </a:r>
            <a:endParaRPr/>
          </a:p>
        </p:txBody>
      </p:sp>
      <p:sp>
        <p:nvSpPr>
          <p:cNvPr id="286" name="Google Shape;286;p24"/>
          <p:cNvSpPr txBox="1"/>
          <p:nvPr/>
        </p:nvSpPr>
        <p:spPr>
          <a:xfrm>
            <a:off x="838200" y="3792438"/>
            <a:ext cx="114300" cy="266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a:t>
            </a:r>
            <a:endParaRPr/>
          </a:p>
        </p:txBody>
      </p:sp>
      <p:sp>
        <p:nvSpPr>
          <p:cNvPr id="287" name="Google Shape;287;p24"/>
          <p:cNvSpPr txBox="1"/>
          <p:nvPr/>
        </p:nvSpPr>
        <p:spPr>
          <a:xfrm>
            <a:off x="952500" y="3792438"/>
            <a:ext cx="4762500" cy="533400"/>
          </a:xfrm>
          <a:prstGeom prst="rect">
            <a:avLst/>
          </a:prstGeom>
          <a:noFill/>
          <a:ln>
            <a:noFill/>
          </a:ln>
        </p:spPr>
        <p:txBody>
          <a:bodyPr spcFirstLastPara="1" wrap="square" lIns="114300" tIns="0" rIns="0" bIns="0" anchor="t" anchorCtr="0">
            <a:spAutoFit/>
          </a:bodyPr>
          <a:lstStyle/>
          <a:p>
            <a:pPr marL="0" marR="0" lvl="0" indent="0" algn="l" rtl="0">
              <a:lnSpc>
                <a:spcPct val="140000"/>
              </a:lnSpc>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Driven by a joyless 'slaving' mindset: viewing obedience as a transaction</a:t>
            </a:r>
            <a:endParaRPr/>
          </a:p>
        </p:txBody>
      </p:sp>
      <p:sp>
        <p:nvSpPr>
          <p:cNvPr id="288" name="Google Shape;288;p24"/>
          <p:cNvSpPr txBox="1"/>
          <p:nvPr/>
        </p:nvSpPr>
        <p:spPr>
          <a:xfrm>
            <a:off x="838200" y="4402038"/>
            <a:ext cx="114300" cy="266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a:t>
            </a:r>
            <a:endParaRPr/>
          </a:p>
        </p:txBody>
      </p:sp>
      <p:sp>
        <p:nvSpPr>
          <p:cNvPr id="289" name="Google Shape;289;p24"/>
          <p:cNvSpPr txBox="1"/>
          <p:nvPr/>
        </p:nvSpPr>
        <p:spPr>
          <a:xfrm>
            <a:off x="952500" y="4402038"/>
            <a:ext cx="4762500" cy="533400"/>
          </a:xfrm>
          <a:prstGeom prst="rect">
            <a:avLst/>
          </a:prstGeom>
          <a:noFill/>
          <a:ln>
            <a:noFill/>
          </a:ln>
        </p:spPr>
        <p:txBody>
          <a:bodyPr spcFirstLastPara="1" wrap="square" lIns="114300" tIns="0" rIns="0" bIns="0" anchor="t" anchorCtr="0">
            <a:spAutoFit/>
          </a:bodyPr>
          <a:lstStyle/>
          <a:p>
            <a:pPr marL="0" marR="0" lvl="0" indent="0" algn="l" rtl="0">
              <a:lnSpc>
                <a:spcPct val="140000"/>
              </a:lnSpc>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Furious at unearned grace; trapped in legalistic karma mindset</a:t>
            </a:r>
            <a:endParaRPr/>
          </a:p>
        </p:txBody>
      </p:sp>
      <p:sp>
        <p:nvSpPr>
          <p:cNvPr id="290" name="Google Shape;290;p24"/>
          <p:cNvSpPr txBox="1"/>
          <p:nvPr/>
        </p:nvSpPr>
        <p:spPr>
          <a:xfrm>
            <a:off x="6572250" y="3182838"/>
            <a:ext cx="114300" cy="266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a:t>
            </a:r>
            <a:endParaRPr/>
          </a:p>
        </p:txBody>
      </p:sp>
      <p:sp>
        <p:nvSpPr>
          <p:cNvPr id="291" name="Google Shape;291;p24"/>
          <p:cNvSpPr txBox="1"/>
          <p:nvPr/>
        </p:nvSpPr>
        <p:spPr>
          <a:xfrm>
            <a:off x="6686550" y="3182838"/>
            <a:ext cx="4762500" cy="533400"/>
          </a:xfrm>
          <a:prstGeom prst="rect">
            <a:avLst/>
          </a:prstGeom>
          <a:noFill/>
          <a:ln>
            <a:noFill/>
          </a:ln>
        </p:spPr>
        <p:txBody>
          <a:bodyPr spcFirstLastPara="1" wrap="square" lIns="114300" tIns="0" rIns="0" bIns="0" anchor="t" anchorCtr="0">
            <a:spAutoFit/>
          </a:bodyPr>
          <a:lstStyle/>
          <a:p>
            <a:pPr marL="0" marR="0" lvl="0" indent="0" algn="l" rtl="0">
              <a:lnSpc>
                <a:spcPct val="140000"/>
              </a:lnSpc>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Terrifyingly easy to stay inside church, keep rules, yet harbour hidden bitterness</a:t>
            </a:r>
            <a:endParaRPr/>
          </a:p>
        </p:txBody>
      </p:sp>
      <p:sp>
        <p:nvSpPr>
          <p:cNvPr id="292" name="Google Shape;292;p24"/>
          <p:cNvSpPr txBox="1"/>
          <p:nvPr/>
        </p:nvSpPr>
        <p:spPr>
          <a:xfrm>
            <a:off x="6572250" y="3792438"/>
            <a:ext cx="114300" cy="266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a:t>
            </a:r>
            <a:endParaRPr/>
          </a:p>
        </p:txBody>
      </p:sp>
      <p:sp>
        <p:nvSpPr>
          <p:cNvPr id="293" name="Google Shape;293;p24"/>
          <p:cNvSpPr txBox="1"/>
          <p:nvPr/>
        </p:nvSpPr>
        <p:spPr>
          <a:xfrm>
            <a:off x="6686550" y="3792438"/>
            <a:ext cx="4762500" cy="533400"/>
          </a:xfrm>
          <a:prstGeom prst="rect">
            <a:avLst/>
          </a:prstGeom>
          <a:noFill/>
          <a:ln>
            <a:noFill/>
          </a:ln>
        </p:spPr>
        <p:txBody>
          <a:bodyPr spcFirstLastPara="1" wrap="square" lIns="114300" tIns="0" rIns="0" bIns="0" anchor="t" anchorCtr="0">
            <a:spAutoFit/>
          </a:bodyPr>
          <a:lstStyle/>
          <a:p>
            <a:pPr marL="0" marR="0" lvl="0" indent="0" algn="l" rtl="0">
              <a:lnSpc>
                <a:spcPct val="140000"/>
              </a:lnSpc>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If faith feels like a resentful obligation, you are standing outside the party with the elder son</a:t>
            </a:r>
            <a:endParaRPr/>
          </a:p>
        </p:txBody>
      </p:sp>
      <p:sp>
        <p:nvSpPr>
          <p:cNvPr id="294" name="Google Shape;294;p24"/>
          <p:cNvSpPr txBox="1"/>
          <p:nvPr/>
        </p:nvSpPr>
        <p:spPr>
          <a:xfrm>
            <a:off x="6572250" y="4402038"/>
            <a:ext cx="114300" cy="266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a:t>
            </a:r>
            <a:endParaRPr/>
          </a:p>
        </p:txBody>
      </p:sp>
      <p:sp>
        <p:nvSpPr>
          <p:cNvPr id="295" name="Google Shape;295;p24"/>
          <p:cNvSpPr txBox="1"/>
          <p:nvPr/>
        </p:nvSpPr>
        <p:spPr>
          <a:xfrm>
            <a:off x="6686550" y="4402038"/>
            <a:ext cx="4762500" cy="533400"/>
          </a:xfrm>
          <a:prstGeom prst="rect">
            <a:avLst/>
          </a:prstGeom>
          <a:noFill/>
          <a:ln>
            <a:noFill/>
          </a:ln>
        </p:spPr>
        <p:txBody>
          <a:bodyPr spcFirstLastPara="1" wrap="square" lIns="114300" tIns="0" rIns="0" bIns="0" anchor="t" anchorCtr="0">
            <a:spAutoFit/>
          </a:bodyPr>
          <a:lstStyle/>
          <a:p>
            <a:pPr marL="0" marR="0" lvl="0" indent="0" algn="l" rtl="0">
              <a:lnSpc>
                <a:spcPct val="140000"/>
              </a:lnSpc>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The Father steps out into the dark to plead with the elder son too</a:t>
            </a:r>
            <a:endParaRPr/>
          </a:p>
        </p:txBody>
      </p:sp>
      <p:sp>
        <p:nvSpPr>
          <p:cNvPr id="296" name="Google Shape;296;p24"/>
          <p:cNvSpPr txBox="1"/>
          <p:nvPr/>
        </p:nvSpPr>
        <p:spPr>
          <a:xfrm>
            <a:off x="495300" y="381000"/>
            <a:ext cx="11696700" cy="416123"/>
          </a:xfrm>
          <a:prstGeom prst="rect">
            <a:avLst/>
          </a:prstGeom>
          <a:noFill/>
          <a:ln>
            <a:noFill/>
          </a:ln>
        </p:spPr>
        <p:txBody>
          <a:bodyPr spcFirstLastPara="1" wrap="square" lIns="0" tIns="0" rIns="0" bIns="0" anchor="t" anchorCtr="0">
            <a:spAutoFit/>
          </a:bodyPr>
          <a:lstStyle/>
          <a:p>
            <a:pPr marL="0" marR="0" lvl="0" indent="0" algn="l" rtl="0">
              <a:lnSpc>
                <a:spcPct val="114982"/>
              </a:lnSpc>
              <a:spcBef>
                <a:spcPts val="0"/>
              </a:spcBef>
              <a:spcAft>
                <a:spcPts val="0"/>
              </a:spcAft>
              <a:buNone/>
            </a:pPr>
            <a:r>
              <a:rPr lang="en-US" sz="2850" b="1" i="0" u="none" strike="noStrike" cap="none">
                <a:solidFill>
                  <a:srgbClr val="0F172A"/>
                </a:solidFill>
                <a:latin typeface="Cinzel"/>
                <a:ea typeface="Cinzel"/>
                <a:cs typeface="Cinzel"/>
                <a:sym typeface="Cinzel"/>
              </a:rPr>
              <a:t>2. The Elder Son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Shape 300"/>
        <p:cNvGrpSpPr/>
        <p:nvPr/>
      </p:nvGrpSpPr>
      <p:grpSpPr>
        <a:xfrm>
          <a:off x="0" y="0"/>
          <a:ext cx="0" cy="0"/>
          <a:chOff x="0" y="0"/>
          <a:chExt cx="0" cy="0"/>
        </a:xfrm>
      </p:grpSpPr>
      <p:pic>
        <p:nvPicPr>
          <p:cNvPr id="301" name="Google Shape;301;p25"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02" name="Google Shape;302;p25"/>
          <p:cNvSpPr txBox="1"/>
          <p:nvPr/>
        </p:nvSpPr>
        <p:spPr>
          <a:xfrm>
            <a:off x="495300" y="381000"/>
            <a:ext cx="5480685" cy="416123"/>
          </a:xfrm>
          <a:prstGeom prst="rect">
            <a:avLst/>
          </a:prstGeom>
          <a:noFill/>
          <a:ln>
            <a:noFill/>
          </a:ln>
        </p:spPr>
        <p:txBody>
          <a:bodyPr spcFirstLastPara="1" wrap="square" lIns="0" tIns="0" rIns="0" bIns="0" anchor="t" anchorCtr="0">
            <a:spAutoFit/>
          </a:bodyPr>
          <a:lstStyle/>
          <a:p>
            <a:pPr marL="0" marR="0" lvl="0" indent="0" algn="l" rtl="0">
              <a:lnSpc>
                <a:spcPct val="114982"/>
              </a:lnSpc>
              <a:spcBef>
                <a:spcPts val="0"/>
              </a:spcBef>
              <a:spcAft>
                <a:spcPts val="0"/>
              </a:spcAft>
              <a:buNone/>
            </a:pPr>
            <a:r>
              <a:rPr lang="en-US" sz="2850" b="1" i="0" u="none" strike="noStrike" cap="none">
                <a:solidFill>
                  <a:srgbClr val="0F172A"/>
                </a:solidFill>
                <a:latin typeface="Cinzel"/>
                <a:ea typeface="Cinzel"/>
                <a:cs typeface="Cinzel"/>
                <a:sym typeface="Cinzel"/>
              </a:rPr>
              <a:t>3. The Dual Embrace</a:t>
            </a:r>
            <a:endParaRPr/>
          </a:p>
        </p:txBody>
      </p:sp>
      <p:pic>
        <p:nvPicPr>
          <p:cNvPr id="303" name="Google Shape;303;p25" descr="image.png"/>
          <p:cNvPicPr preferRelativeResize="0"/>
          <p:nvPr/>
        </p:nvPicPr>
        <p:blipFill rotWithShape="1">
          <a:blip r:embed="rId4">
            <a:alphaModFix/>
          </a:blip>
          <a:srcRect/>
          <a:stretch/>
        </p:blipFill>
        <p:spPr>
          <a:xfrm>
            <a:off x="6096000" y="0"/>
            <a:ext cx="6096000" cy="6858000"/>
          </a:xfrm>
          <a:prstGeom prst="rect">
            <a:avLst/>
          </a:prstGeom>
          <a:noFill/>
          <a:ln>
            <a:noFill/>
          </a:ln>
        </p:spPr>
      </p:pic>
      <p:sp>
        <p:nvSpPr>
          <p:cNvPr id="304" name="Google Shape;304;p25"/>
          <p:cNvSpPr txBox="1"/>
          <p:nvPr/>
        </p:nvSpPr>
        <p:spPr>
          <a:xfrm>
            <a:off x="495300" y="2153542"/>
            <a:ext cx="5480685" cy="28575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None/>
            </a:pPr>
            <a:r>
              <a:rPr lang="en-US" sz="1800" b="1" i="0" u="none" strike="noStrike" cap="none">
                <a:solidFill>
                  <a:srgbClr val="0F172A"/>
                </a:solidFill>
                <a:latin typeface="Plus Jakarta Sans"/>
                <a:ea typeface="Plus Jakarta Sans"/>
                <a:cs typeface="Plus Jakarta Sans"/>
                <a:sym typeface="Plus Jakarta Sans"/>
              </a:rPr>
              <a:t>The Mismatched Hands</a:t>
            </a:r>
            <a:endParaRPr/>
          </a:p>
        </p:txBody>
      </p:sp>
      <p:sp>
        <p:nvSpPr>
          <p:cNvPr id="305" name="Google Shape;305;p25"/>
          <p:cNvSpPr txBox="1"/>
          <p:nvPr/>
        </p:nvSpPr>
        <p:spPr>
          <a:xfrm>
            <a:off x="495300" y="2515492"/>
            <a:ext cx="5219700" cy="579834"/>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575" b="0" i="0" u="none" strike="noStrike" cap="none">
                <a:solidFill>
                  <a:srgbClr val="1E293B"/>
                </a:solidFill>
                <a:latin typeface="Plus Jakarta Sans"/>
                <a:ea typeface="Plus Jakarta Sans"/>
                <a:cs typeface="Plus Jakarta Sans"/>
                <a:sym typeface="Plus Jakarta Sans"/>
              </a:rPr>
              <a:t>Rembrandt depicts the Father's hands as distinctly different:</a:t>
            </a:r>
            <a:endParaRPr/>
          </a:p>
        </p:txBody>
      </p:sp>
      <p:sp>
        <p:nvSpPr>
          <p:cNvPr id="306" name="Google Shape;306;p25"/>
          <p:cNvSpPr txBox="1"/>
          <p:nvPr/>
        </p:nvSpPr>
        <p:spPr>
          <a:xfrm>
            <a:off x="495300" y="3209627"/>
            <a:ext cx="5219700" cy="579834"/>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575" b="0" i="0" u="none" strike="noStrike" cap="none">
                <a:solidFill>
                  <a:srgbClr val="1E293B"/>
                </a:solidFill>
                <a:latin typeface="Plus Jakarta Sans"/>
                <a:ea typeface="Plus Jakarta Sans"/>
                <a:cs typeface="Plus Jakarta Sans"/>
                <a:sym typeface="Plus Jakarta Sans"/>
              </a:rPr>
              <a:t>• </a:t>
            </a:r>
            <a:r>
              <a:rPr lang="en-US" sz="1575" b="1" i="0" u="none" strike="noStrike" cap="none">
                <a:solidFill>
                  <a:srgbClr val="B45309"/>
                </a:solidFill>
                <a:latin typeface="Plus Jakarta Sans"/>
                <a:ea typeface="Plus Jakarta Sans"/>
                <a:cs typeface="Plus Jakarta Sans"/>
                <a:sym typeface="Plus Jakarta Sans"/>
              </a:rPr>
              <a:t>Left Hand (Masculine):</a:t>
            </a:r>
            <a:r>
              <a:rPr lang="en-US" sz="1575" b="0" i="0" u="none" strike="noStrike" cap="none">
                <a:solidFill>
                  <a:srgbClr val="1E293B"/>
                </a:solidFill>
                <a:latin typeface="Plus Jakarta Sans"/>
                <a:ea typeface="Plus Jakarta Sans"/>
                <a:cs typeface="Plus Jakarta Sans"/>
                <a:sym typeface="Plus Jakarta Sans"/>
              </a:rPr>
              <a:t> Broad, strong, protective. </a:t>
            </a:r>
            <a:r>
              <a:rPr lang="en-US" sz="1575" b="0" i="1" u="none" strike="noStrike" cap="none">
                <a:solidFill>
                  <a:srgbClr val="1E293B"/>
                </a:solidFill>
                <a:latin typeface="Plus Jakarta Sans"/>
                <a:ea typeface="Plus Jakarta Sans"/>
                <a:cs typeface="Plus Jakarta Sans"/>
                <a:sym typeface="Plus Jakarta Sans"/>
              </a:rPr>
              <a:t>"You are safe now; I will secure your future."</a:t>
            </a:r>
            <a:endParaRPr/>
          </a:p>
        </p:txBody>
      </p:sp>
      <p:sp>
        <p:nvSpPr>
          <p:cNvPr id="307" name="Google Shape;307;p25"/>
          <p:cNvSpPr txBox="1"/>
          <p:nvPr/>
        </p:nvSpPr>
        <p:spPr>
          <a:xfrm>
            <a:off x="495300" y="3903761"/>
            <a:ext cx="5219700" cy="579834"/>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575" b="0" i="0" u="none" strike="noStrike" cap="none">
                <a:solidFill>
                  <a:srgbClr val="1E293B"/>
                </a:solidFill>
                <a:latin typeface="Plus Jakarta Sans"/>
                <a:ea typeface="Plus Jakarta Sans"/>
                <a:cs typeface="Plus Jakarta Sans"/>
                <a:sym typeface="Plus Jakarta Sans"/>
              </a:rPr>
              <a:t>• </a:t>
            </a:r>
            <a:r>
              <a:rPr lang="en-US" sz="1575" b="1" i="0" u="none" strike="noStrike" cap="none">
                <a:solidFill>
                  <a:srgbClr val="B45309"/>
                </a:solidFill>
                <a:latin typeface="Plus Jakarta Sans"/>
                <a:ea typeface="Plus Jakarta Sans"/>
                <a:cs typeface="Plus Jakarta Sans"/>
                <a:sym typeface="Plus Jakarta Sans"/>
              </a:rPr>
              <a:t>Right Hand (Feminine):</a:t>
            </a:r>
            <a:r>
              <a:rPr lang="en-US" sz="1575" b="0" i="0" u="none" strike="noStrike" cap="none">
                <a:solidFill>
                  <a:srgbClr val="1E293B"/>
                </a:solidFill>
                <a:latin typeface="Plus Jakarta Sans"/>
                <a:ea typeface="Plus Jakarta Sans"/>
                <a:cs typeface="Plus Jakarta Sans"/>
                <a:sym typeface="Plus Jakarta Sans"/>
              </a:rPr>
              <a:t> Gentle, caressing. Offers a mother's tender refuge.</a:t>
            </a:r>
            <a:endParaRPr/>
          </a:p>
        </p:txBody>
      </p:sp>
      <p:sp>
        <p:nvSpPr>
          <p:cNvPr id="308" name="Google Shape;308;p25"/>
          <p:cNvSpPr txBox="1"/>
          <p:nvPr/>
        </p:nvSpPr>
        <p:spPr>
          <a:xfrm>
            <a:off x="495300" y="4597896"/>
            <a:ext cx="5219700" cy="579834"/>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575" b="1" i="0" u="none" strike="noStrike" cap="none">
                <a:solidFill>
                  <a:srgbClr val="B45309"/>
                </a:solidFill>
                <a:latin typeface="Plus Jakarta Sans"/>
                <a:ea typeface="Plus Jakarta Sans"/>
                <a:cs typeface="Plus Jakarta Sans"/>
                <a:sym typeface="Plus Jakarta Sans"/>
              </a:rPr>
              <a:t>The Ultimate Calling:</a:t>
            </a:r>
            <a:r>
              <a:rPr lang="en-US" sz="1575" b="0" i="0" u="none" strike="noStrike" cap="none">
                <a:solidFill>
                  <a:srgbClr val="B45309"/>
                </a:solidFill>
                <a:latin typeface="Plus Jakarta Sans"/>
                <a:ea typeface="Plus Jakarta Sans"/>
                <a:cs typeface="Plus Jakarta Sans"/>
                <a:sym typeface="Plus Jakarta Sans"/>
              </a:rPr>
              <a:t> Growing up spiritually to become the Father's hands for a broken world.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Shape 312"/>
        <p:cNvGrpSpPr/>
        <p:nvPr/>
      </p:nvGrpSpPr>
      <p:grpSpPr>
        <a:xfrm>
          <a:off x="0" y="0"/>
          <a:ext cx="0" cy="0"/>
          <a:chOff x="0" y="0"/>
          <a:chExt cx="0" cy="0"/>
        </a:xfrm>
      </p:grpSpPr>
      <p:pic>
        <p:nvPicPr>
          <p:cNvPr id="313" name="Google Shape;313;p26"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14" name="Google Shape;314;p26" descr="image.png"/>
          <p:cNvPicPr preferRelativeResize="0"/>
          <p:nvPr/>
        </p:nvPicPr>
        <p:blipFill rotWithShape="1">
          <a:blip r:embed="rId4">
            <a:alphaModFix/>
          </a:blip>
          <a:srcRect/>
          <a:stretch/>
        </p:blipFill>
        <p:spPr>
          <a:xfrm>
            <a:off x="495300" y="1605408"/>
            <a:ext cx="11201400" cy="1309985"/>
          </a:xfrm>
          <a:prstGeom prst="rect">
            <a:avLst/>
          </a:prstGeom>
          <a:noFill/>
          <a:ln>
            <a:noFill/>
          </a:ln>
        </p:spPr>
      </p:pic>
      <p:pic>
        <p:nvPicPr>
          <p:cNvPr id="315" name="Google Shape;315;p26" descr="image.png"/>
          <p:cNvPicPr preferRelativeResize="0"/>
          <p:nvPr/>
        </p:nvPicPr>
        <p:blipFill rotWithShape="1">
          <a:blip r:embed="rId5">
            <a:alphaModFix/>
          </a:blip>
          <a:srcRect/>
          <a:stretch/>
        </p:blipFill>
        <p:spPr>
          <a:xfrm>
            <a:off x="495300" y="3067794"/>
            <a:ext cx="11201400" cy="1309985"/>
          </a:xfrm>
          <a:prstGeom prst="rect">
            <a:avLst/>
          </a:prstGeom>
          <a:noFill/>
          <a:ln>
            <a:noFill/>
          </a:ln>
        </p:spPr>
      </p:pic>
      <p:pic>
        <p:nvPicPr>
          <p:cNvPr id="316" name="Google Shape;316;p26" descr="image.png"/>
          <p:cNvPicPr preferRelativeResize="0"/>
          <p:nvPr/>
        </p:nvPicPr>
        <p:blipFill rotWithShape="1">
          <a:blip r:embed="rId6">
            <a:alphaModFix/>
          </a:blip>
          <a:srcRect/>
          <a:stretch/>
        </p:blipFill>
        <p:spPr>
          <a:xfrm>
            <a:off x="495300" y="4530179"/>
            <a:ext cx="11201400" cy="1309985"/>
          </a:xfrm>
          <a:prstGeom prst="rect">
            <a:avLst/>
          </a:prstGeom>
          <a:noFill/>
          <a:ln>
            <a:noFill/>
          </a:ln>
        </p:spPr>
      </p:pic>
      <p:sp>
        <p:nvSpPr>
          <p:cNvPr id="317" name="Google Shape;317;p26"/>
          <p:cNvSpPr txBox="1"/>
          <p:nvPr/>
        </p:nvSpPr>
        <p:spPr>
          <a:xfrm>
            <a:off x="800100" y="1814958"/>
            <a:ext cx="11181397" cy="273843"/>
          </a:xfrm>
          <a:prstGeom prst="rect">
            <a:avLst/>
          </a:prstGeom>
          <a:noFill/>
          <a:ln>
            <a:noFill/>
          </a:ln>
        </p:spPr>
        <p:txBody>
          <a:bodyPr spcFirstLastPara="1" wrap="square" lIns="0" tIns="0" rIns="0" bIns="0" anchor="t" anchorCtr="0">
            <a:spAutoFit/>
          </a:bodyPr>
          <a:lstStyle/>
          <a:p>
            <a:pPr marL="0" marR="0" lvl="0" indent="0" algn="l" rtl="0">
              <a:lnSpc>
                <a:spcPct val="124985"/>
              </a:lnSpc>
              <a:spcBef>
                <a:spcPts val="0"/>
              </a:spcBef>
              <a:spcAft>
                <a:spcPts val="0"/>
              </a:spcAft>
              <a:buNone/>
            </a:pPr>
            <a:r>
              <a:rPr lang="en-US" sz="1725" b="1" i="0" u="none" strike="noStrike" cap="none">
                <a:solidFill>
                  <a:srgbClr val="B45309"/>
                </a:solidFill>
                <a:latin typeface="Plus Jakarta Sans"/>
                <a:ea typeface="Plus Jakarta Sans"/>
                <a:cs typeface="Plus Jakarta Sans"/>
                <a:sym typeface="Plus Jakarta Sans"/>
              </a:rPr>
              <a:t>Question 1: Personal Baseline Crashes</a:t>
            </a:r>
            <a:endParaRPr/>
          </a:p>
        </p:txBody>
      </p:sp>
      <p:sp>
        <p:nvSpPr>
          <p:cNvPr id="318" name="Google Shape;318;p26"/>
          <p:cNvSpPr txBox="1"/>
          <p:nvPr/>
        </p:nvSpPr>
        <p:spPr>
          <a:xfrm>
            <a:off x="800100" y="2145952"/>
            <a:ext cx="10648950" cy="559891"/>
          </a:xfrm>
          <a:prstGeom prst="rect">
            <a:avLst/>
          </a:prstGeom>
          <a:noFill/>
          <a:ln>
            <a:noFill/>
          </a:ln>
        </p:spPr>
        <p:txBody>
          <a:bodyPr spcFirstLastPara="1" wrap="square" lIns="0" tIns="0" rIns="0" bIns="0" anchor="t" anchorCtr="0">
            <a:spAutoFit/>
          </a:bodyPr>
          <a:lstStyle/>
          <a:p>
            <a:pPr marL="0" marR="0" lvl="0" indent="0" algn="l" rtl="0">
              <a:lnSpc>
                <a:spcPct val="139936"/>
              </a:lnSpc>
              <a:spcBef>
                <a:spcPts val="0"/>
              </a:spcBef>
              <a:spcAft>
                <a:spcPts val="0"/>
              </a:spcAft>
              <a:buNone/>
            </a:pPr>
            <a:r>
              <a:rPr lang="en-US" sz="1575" b="0" i="0" u="none" strike="noStrike" cap="none">
                <a:solidFill>
                  <a:srgbClr val="0F172A"/>
                </a:solidFill>
                <a:latin typeface="Plus Jakarta Sans SemiBold"/>
                <a:ea typeface="Plus Jakarta Sans SemiBold"/>
                <a:cs typeface="Plus Jakarta Sans SemiBold"/>
                <a:sym typeface="Plus Jakarta Sans SemiBold"/>
              </a:rPr>
              <a:t>Nouwen suggests that personal exhaustion often becomes the 'homing beacon' guiding seekers back to faith. Have you ever experienced a baseline crash that forced a reset of your spiritual path?</a:t>
            </a:r>
            <a:endParaRPr/>
          </a:p>
        </p:txBody>
      </p:sp>
      <p:sp>
        <p:nvSpPr>
          <p:cNvPr id="319" name="Google Shape;319;p26"/>
          <p:cNvSpPr txBox="1"/>
          <p:nvPr/>
        </p:nvSpPr>
        <p:spPr>
          <a:xfrm>
            <a:off x="800100" y="3277344"/>
            <a:ext cx="11181397" cy="273843"/>
          </a:xfrm>
          <a:prstGeom prst="rect">
            <a:avLst/>
          </a:prstGeom>
          <a:noFill/>
          <a:ln>
            <a:noFill/>
          </a:ln>
        </p:spPr>
        <p:txBody>
          <a:bodyPr spcFirstLastPara="1" wrap="square" lIns="0" tIns="0" rIns="0" bIns="0" anchor="t" anchorCtr="0">
            <a:spAutoFit/>
          </a:bodyPr>
          <a:lstStyle/>
          <a:p>
            <a:pPr marL="0" marR="0" lvl="0" indent="0" algn="l" rtl="0">
              <a:lnSpc>
                <a:spcPct val="124985"/>
              </a:lnSpc>
              <a:spcBef>
                <a:spcPts val="0"/>
              </a:spcBef>
              <a:spcAft>
                <a:spcPts val="0"/>
              </a:spcAft>
              <a:buNone/>
            </a:pPr>
            <a:r>
              <a:rPr lang="en-US" sz="1725" b="1" i="0" u="none" strike="noStrike" cap="none">
                <a:solidFill>
                  <a:srgbClr val="B45309"/>
                </a:solidFill>
                <a:latin typeface="Plus Jakarta Sans"/>
                <a:ea typeface="Plus Jakarta Sans"/>
                <a:cs typeface="Plus Jakarta Sans"/>
                <a:sym typeface="Plus Jakarta Sans"/>
              </a:rPr>
              <a:t>Question 2: The Elder Son Mindset Today</a:t>
            </a:r>
            <a:endParaRPr/>
          </a:p>
        </p:txBody>
      </p:sp>
      <p:sp>
        <p:nvSpPr>
          <p:cNvPr id="320" name="Google Shape;320;p26"/>
          <p:cNvSpPr txBox="1"/>
          <p:nvPr/>
        </p:nvSpPr>
        <p:spPr>
          <a:xfrm>
            <a:off x="800100" y="3608337"/>
            <a:ext cx="10648950" cy="559891"/>
          </a:xfrm>
          <a:prstGeom prst="rect">
            <a:avLst/>
          </a:prstGeom>
          <a:noFill/>
          <a:ln>
            <a:noFill/>
          </a:ln>
        </p:spPr>
        <p:txBody>
          <a:bodyPr spcFirstLastPara="1" wrap="square" lIns="0" tIns="0" rIns="0" bIns="0" anchor="t" anchorCtr="0">
            <a:spAutoFit/>
          </a:bodyPr>
          <a:lstStyle/>
          <a:p>
            <a:pPr marL="0" marR="0" lvl="0" indent="0" algn="l" rtl="0">
              <a:lnSpc>
                <a:spcPct val="139936"/>
              </a:lnSpc>
              <a:spcBef>
                <a:spcPts val="0"/>
              </a:spcBef>
              <a:spcAft>
                <a:spcPts val="0"/>
              </a:spcAft>
              <a:buNone/>
            </a:pPr>
            <a:r>
              <a:rPr lang="en-US" sz="1575" b="0" i="0" u="none" strike="noStrike" cap="none">
                <a:solidFill>
                  <a:srgbClr val="0F172A"/>
                </a:solidFill>
                <a:latin typeface="Plus Jakarta Sans SemiBold"/>
                <a:ea typeface="Plus Jakarta Sans SemiBold"/>
                <a:cs typeface="Plus Jakarta Sans SemiBold"/>
                <a:sym typeface="Plus Jakarta Sans SemiBold"/>
              </a:rPr>
              <a:t>In what ways do you see the 'Elder Son' mindset showing up as cold moralism, relational distancing, or quiet resentment inside institutional church circles today?</a:t>
            </a:r>
            <a:endParaRPr/>
          </a:p>
        </p:txBody>
      </p:sp>
      <p:sp>
        <p:nvSpPr>
          <p:cNvPr id="321" name="Google Shape;321;p26"/>
          <p:cNvSpPr txBox="1"/>
          <p:nvPr/>
        </p:nvSpPr>
        <p:spPr>
          <a:xfrm>
            <a:off x="800100" y="4739729"/>
            <a:ext cx="11181397" cy="273843"/>
          </a:xfrm>
          <a:prstGeom prst="rect">
            <a:avLst/>
          </a:prstGeom>
          <a:noFill/>
          <a:ln>
            <a:noFill/>
          </a:ln>
        </p:spPr>
        <p:txBody>
          <a:bodyPr spcFirstLastPara="1" wrap="square" lIns="0" tIns="0" rIns="0" bIns="0" anchor="t" anchorCtr="0">
            <a:spAutoFit/>
          </a:bodyPr>
          <a:lstStyle/>
          <a:p>
            <a:pPr marL="0" marR="0" lvl="0" indent="0" algn="l" rtl="0">
              <a:lnSpc>
                <a:spcPct val="124985"/>
              </a:lnSpc>
              <a:spcBef>
                <a:spcPts val="0"/>
              </a:spcBef>
              <a:spcAft>
                <a:spcPts val="0"/>
              </a:spcAft>
              <a:buNone/>
            </a:pPr>
            <a:r>
              <a:rPr lang="en-US" sz="1725" b="1" i="0" u="none" strike="noStrike" cap="none">
                <a:solidFill>
                  <a:srgbClr val="B45309"/>
                </a:solidFill>
                <a:latin typeface="Plus Jakarta Sans"/>
                <a:ea typeface="Plus Jakarta Sans"/>
                <a:cs typeface="Plus Jakarta Sans"/>
                <a:sym typeface="Plus Jakarta Sans"/>
              </a:rPr>
              <a:t>Question 3: Practical Dual Embrace</a:t>
            </a:r>
            <a:endParaRPr/>
          </a:p>
        </p:txBody>
      </p:sp>
      <p:sp>
        <p:nvSpPr>
          <p:cNvPr id="322" name="Google Shape;322;p26"/>
          <p:cNvSpPr txBox="1"/>
          <p:nvPr/>
        </p:nvSpPr>
        <p:spPr>
          <a:xfrm>
            <a:off x="800100" y="5070723"/>
            <a:ext cx="10648950" cy="559891"/>
          </a:xfrm>
          <a:prstGeom prst="rect">
            <a:avLst/>
          </a:prstGeom>
          <a:noFill/>
          <a:ln>
            <a:noFill/>
          </a:ln>
        </p:spPr>
        <p:txBody>
          <a:bodyPr spcFirstLastPara="1" wrap="square" lIns="0" tIns="0" rIns="0" bIns="0" anchor="t" anchorCtr="0">
            <a:spAutoFit/>
          </a:bodyPr>
          <a:lstStyle/>
          <a:p>
            <a:pPr marL="0" marR="0" lvl="0" indent="0" algn="l" rtl="0">
              <a:lnSpc>
                <a:spcPct val="139936"/>
              </a:lnSpc>
              <a:spcBef>
                <a:spcPts val="0"/>
              </a:spcBef>
              <a:spcAft>
                <a:spcPts val="0"/>
              </a:spcAft>
              <a:buNone/>
            </a:pPr>
            <a:r>
              <a:rPr lang="en-US" sz="1575" b="0" i="0" u="none" strike="noStrike" cap="none">
                <a:solidFill>
                  <a:srgbClr val="0F172A"/>
                </a:solidFill>
                <a:latin typeface="Plus Jakarta Sans SemiBold"/>
                <a:ea typeface="Plus Jakarta Sans SemiBold"/>
                <a:cs typeface="Plus Jakarta Sans SemiBold"/>
                <a:sym typeface="Plus Jakarta Sans SemiBold"/>
              </a:rPr>
              <a:t>What does it look like practically to offer a 'dual embrace' (protective strength and tender care) to someone in your immediate local community?</a:t>
            </a:r>
            <a:endParaRPr/>
          </a:p>
        </p:txBody>
      </p:sp>
      <p:sp>
        <p:nvSpPr>
          <p:cNvPr id="323" name="Google Shape;323;p26"/>
          <p:cNvSpPr txBox="1"/>
          <p:nvPr/>
        </p:nvSpPr>
        <p:spPr>
          <a:xfrm>
            <a:off x="495300" y="381000"/>
            <a:ext cx="11696700" cy="416123"/>
          </a:xfrm>
          <a:prstGeom prst="rect">
            <a:avLst/>
          </a:prstGeom>
          <a:noFill/>
          <a:ln>
            <a:noFill/>
          </a:ln>
        </p:spPr>
        <p:txBody>
          <a:bodyPr spcFirstLastPara="1" wrap="square" lIns="0" tIns="0" rIns="0" bIns="0" anchor="t" anchorCtr="0">
            <a:spAutoFit/>
          </a:bodyPr>
          <a:lstStyle/>
          <a:p>
            <a:pPr marL="0" marR="0" lvl="0" indent="0" algn="l" rtl="0">
              <a:lnSpc>
                <a:spcPct val="114982"/>
              </a:lnSpc>
              <a:spcBef>
                <a:spcPts val="0"/>
              </a:spcBef>
              <a:spcAft>
                <a:spcPts val="0"/>
              </a:spcAft>
              <a:buNone/>
            </a:pPr>
            <a:r>
              <a:rPr lang="en-US" sz="2850" b="1" i="0" u="none" strike="noStrike" cap="none">
                <a:solidFill>
                  <a:srgbClr val="0F172A"/>
                </a:solidFill>
                <a:latin typeface="Cinzel"/>
                <a:ea typeface="Cinzel"/>
                <a:cs typeface="Cinzel"/>
                <a:sym typeface="Cinzel"/>
              </a:rPr>
              <a:t>Group Discussion: Part 2 (Nouwen)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Shape 327"/>
        <p:cNvGrpSpPr/>
        <p:nvPr/>
      </p:nvGrpSpPr>
      <p:grpSpPr>
        <a:xfrm>
          <a:off x="0" y="0"/>
          <a:ext cx="0" cy="0"/>
          <a:chOff x="0" y="0"/>
          <a:chExt cx="0" cy="0"/>
        </a:xfrm>
      </p:grpSpPr>
      <p:pic>
        <p:nvPicPr>
          <p:cNvPr id="328" name="Google Shape;328;p27" descr="image.png"/>
          <p:cNvPicPr preferRelativeResize="0"/>
          <p:nvPr/>
        </p:nvPicPr>
        <p:blipFill rotWithShape="1">
          <a:blip r:embed="rId3">
            <a:alphaModFix/>
          </a:blip>
          <a:srcRect/>
          <a:stretch/>
        </p:blipFill>
        <p:spPr>
          <a:xfrm>
            <a:off x="0" y="0"/>
            <a:ext cx="12192000" cy="6858000"/>
          </a:xfrm>
          <a:prstGeom prst="rect">
            <a:avLst/>
          </a:prstGeom>
          <a:noFill/>
          <a:ln>
            <a:noFill/>
          </a:ln>
        </p:spPr>
      </p:pic>
      <p:graphicFrame>
        <p:nvGraphicFramePr>
          <p:cNvPr id="329" name="Google Shape;329;p27"/>
          <p:cNvGraphicFramePr/>
          <p:nvPr/>
        </p:nvGraphicFramePr>
        <p:xfrm>
          <a:off x="495300" y="2366516"/>
          <a:ext cx="3000000" cy="3000000"/>
        </p:xfrm>
        <a:graphic>
          <a:graphicData uri="http://schemas.openxmlformats.org/drawingml/2006/table">
            <a:tbl>
              <a:tblPr firstRow="1" bandRow="1">
                <a:noFill/>
                <a:tableStyleId>{881FAB67-1B14-41D4-9415-B6AD336DBB58}</a:tableStyleId>
              </a:tblPr>
              <a:tblGrid>
                <a:gridCol w="2232575">
                  <a:extLst>
                    <a:ext uri="{9D8B030D-6E8A-4147-A177-3AD203B41FA5}">
                      <a16:colId xmlns:a16="http://schemas.microsoft.com/office/drawing/2014/main" val="20000"/>
                    </a:ext>
                  </a:extLst>
                </a:gridCol>
                <a:gridCol w="4465300">
                  <a:extLst>
                    <a:ext uri="{9D8B030D-6E8A-4147-A177-3AD203B41FA5}">
                      <a16:colId xmlns:a16="http://schemas.microsoft.com/office/drawing/2014/main" val="20001"/>
                    </a:ext>
                  </a:extLst>
                </a:gridCol>
                <a:gridCol w="4465450">
                  <a:extLst>
                    <a:ext uri="{9D8B030D-6E8A-4147-A177-3AD203B41FA5}">
                      <a16:colId xmlns:a16="http://schemas.microsoft.com/office/drawing/2014/main" val="20002"/>
                    </a:ext>
                  </a:extLst>
                </a:gridCol>
              </a:tblGrid>
              <a:tr h="678125">
                <a:tc>
                  <a:txBody>
                    <a:bodyPr/>
                    <a:lstStyle/>
                    <a:p>
                      <a:pPr marL="0" marR="0" lvl="0" indent="0" algn="l" rtl="0">
                        <a:spcBef>
                          <a:spcPts val="0"/>
                        </a:spcBef>
                        <a:spcAft>
                          <a:spcPts val="0"/>
                        </a:spcAft>
                        <a:buNone/>
                      </a:pPr>
                      <a:r>
                        <a:rPr lang="en-US" sz="1500" b="1" i="0" u="none" strike="noStrike" cap="none">
                          <a:solidFill>
                            <a:srgbClr val="FFFFFF"/>
                          </a:solidFill>
                          <a:latin typeface="Plus Jakarta Sans"/>
                          <a:ea typeface="Plus Jakarta Sans"/>
                          <a:cs typeface="Plus Jakarta Sans"/>
                          <a:sym typeface="Plus Jakarta Sans"/>
                        </a:rPr>
                        <a:t>Paradigm</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F172A"/>
                    </a:solidFill>
                  </a:tcPr>
                </a:tc>
                <a:tc>
                  <a:txBody>
                    <a:bodyPr/>
                    <a:lstStyle/>
                    <a:p>
                      <a:pPr marL="0" marR="0" lvl="0" indent="0" algn="l" rtl="0">
                        <a:spcBef>
                          <a:spcPts val="0"/>
                        </a:spcBef>
                        <a:spcAft>
                          <a:spcPts val="0"/>
                        </a:spcAft>
                        <a:buNone/>
                      </a:pPr>
                      <a:r>
                        <a:rPr lang="en-US" sz="1500" b="1" i="0" u="none" strike="noStrike" cap="none">
                          <a:solidFill>
                            <a:srgbClr val="FFFFFF"/>
                          </a:solidFill>
                          <a:latin typeface="Plus Jakarta Sans"/>
                          <a:ea typeface="Plus Jakarta Sans"/>
                          <a:cs typeface="Plus Jakarta Sans"/>
                          <a:sym typeface="Plus Jakarta Sans"/>
                        </a:rPr>
                        <a:t>False Caricatures (Dismantled)</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F172A"/>
                    </a:solidFill>
                  </a:tcPr>
                </a:tc>
                <a:tc>
                  <a:txBody>
                    <a:bodyPr/>
                    <a:lstStyle/>
                    <a:p>
                      <a:pPr marL="0" marR="0" lvl="0" indent="0" algn="l" rtl="0">
                        <a:spcBef>
                          <a:spcPts val="0"/>
                        </a:spcBef>
                        <a:spcAft>
                          <a:spcPts val="0"/>
                        </a:spcAft>
                        <a:buNone/>
                      </a:pPr>
                      <a:r>
                        <a:rPr lang="en-US" sz="1500" b="1" i="0" u="none" strike="noStrike" cap="none">
                          <a:solidFill>
                            <a:srgbClr val="FFFFFF"/>
                          </a:solidFill>
                          <a:latin typeface="Plus Jakarta Sans"/>
                          <a:ea typeface="Plus Jakarta Sans"/>
                          <a:cs typeface="Plus Jakarta Sans"/>
                          <a:sym typeface="Plus Jakarta Sans"/>
                        </a:rPr>
                        <a:t>Relational Reality (Recovered)</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F172A"/>
                    </a:solidFill>
                  </a:tcPr>
                </a:tc>
                <a:extLst>
                  <a:ext uri="{0D108BD9-81ED-4DB2-BD59-A6C34878D82A}">
                    <a16:rowId xmlns:a16="http://schemas.microsoft.com/office/drawing/2014/main" val="10000"/>
                  </a:ext>
                </a:extLst>
              </a:tr>
              <a:tr h="678125">
                <a:tc>
                  <a:txBody>
                    <a:bodyPr/>
                    <a:lstStyle/>
                    <a:p>
                      <a:pPr marL="0" marR="0" lvl="0" indent="0" algn="l" rtl="0">
                        <a:spcBef>
                          <a:spcPts val="0"/>
                        </a:spcBef>
                        <a:spcAft>
                          <a:spcPts val="0"/>
                        </a:spcAft>
                        <a:buNone/>
                      </a:pPr>
                      <a:r>
                        <a:rPr lang="en-US" sz="1350" b="1" i="0" u="none" strike="noStrike" cap="none">
                          <a:solidFill>
                            <a:srgbClr val="1E293B"/>
                          </a:solidFill>
                          <a:latin typeface="Plus Jakarta Sans"/>
                          <a:ea typeface="Plus Jakarta Sans"/>
                          <a:cs typeface="Plus Jakarta Sans"/>
                          <a:sym typeface="Plus Jakarta Sans"/>
                        </a:rPr>
                        <a:t>Foundational Stance</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350" b="0" i="0" u="none" strike="noStrike" cap="none">
                          <a:solidFill>
                            <a:srgbClr val="1E293B"/>
                          </a:solidFill>
                          <a:latin typeface="Plus Jakarta Sans"/>
                          <a:ea typeface="Plus Jakarta Sans"/>
                          <a:cs typeface="Plus Jakarta Sans"/>
                          <a:sym typeface="Plus Jakarta Sans"/>
                        </a:rPr>
                        <a:t>Surveillance, grading, scoring, legal enforcement.</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350" b="0" i="0" u="none" strike="noStrike" cap="none">
                          <a:solidFill>
                            <a:srgbClr val="1E293B"/>
                          </a:solidFill>
                          <a:latin typeface="Plus Jakarta Sans"/>
                          <a:ea typeface="Plus Jakarta Sans"/>
                          <a:cs typeface="Plus Jakarta Sans"/>
                          <a:sym typeface="Plus Jakarta Sans"/>
                        </a:rPr>
                        <a:t>Hospitality, running welcome, protective strength, tender care.</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78125">
                <a:tc>
                  <a:txBody>
                    <a:bodyPr/>
                    <a:lstStyle/>
                    <a:p>
                      <a:pPr marL="0" marR="0" lvl="0" indent="0" algn="l" rtl="0">
                        <a:spcBef>
                          <a:spcPts val="0"/>
                        </a:spcBef>
                        <a:spcAft>
                          <a:spcPts val="0"/>
                        </a:spcAft>
                        <a:buNone/>
                      </a:pPr>
                      <a:r>
                        <a:rPr lang="en-US" sz="1350" b="1" i="0" u="none" strike="noStrike" cap="none">
                          <a:solidFill>
                            <a:srgbClr val="1E293B"/>
                          </a:solidFill>
                          <a:latin typeface="Plus Jakarta Sans"/>
                          <a:ea typeface="Plus Jakarta Sans"/>
                          <a:cs typeface="Plus Jakarta Sans"/>
                          <a:sym typeface="Plus Jakarta Sans"/>
                        </a:rPr>
                        <a:t>Human Status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350" b="0" i="0" u="none" strike="noStrike" cap="none">
                          <a:solidFill>
                            <a:srgbClr val="1E293B"/>
                          </a:solidFill>
                          <a:latin typeface="Plus Jakarta Sans"/>
                          <a:ea typeface="Plus Jakarta Sans"/>
                          <a:cs typeface="Plus Jakarta Sans"/>
                          <a:sym typeface="Plus Jakarta Sans"/>
                        </a:rPr>
                        <a:t>Cosmic defendant, stressed examinee, contract holder.</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350" b="0" i="0" u="none" strike="noStrike" cap="none">
                          <a:solidFill>
                            <a:srgbClr val="1E293B"/>
                          </a:solidFill>
                          <a:latin typeface="Plus Jakarta Sans"/>
                          <a:ea typeface="Plus Jakarta Sans"/>
                          <a:cs typeface="Plus Jakarta Sans"/>
                          <a:sym typeface="Plus Jakarta Sans"/>
                        </a:rPr>
                        <a:t>Exhausted child, bitter worker, raw human self, future parent.</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678125">
                <a:tc>
                  <a:txBody>
                    <a:bodyPr/>
                    <a:lstStyle/>
                    <a:p>
                      <a:pPr marL="0" marR="0" lvl="0" indent="0" algn="l" rtl="0">
                        <a:spcBef>
                          <a:spcPts val="0"/>
                        </a:spcBef>
                        <a:spcAft>
                          <a:spcPts val="0"/>
                        </a:spcAft>
                        <a:buNone/>
                      </a:pPr>
                      <a:r>
                        <a:rPr lang="en-US" sz="1350" b="1" i="0" u="none" strike="noStrike" cap="none">
                          <a:solidFill>
                            <a:srgbClr val="1E293B"/>
                          </a:solidFill>
                          <a:latin typeface="Plus Jakarta Sans"/>
                          <a:ea typeface="Plus Jakarta Sans"/>
                          <a:cs typeface="Plus Jakarta Sans"/>
                          <a:sym typeface="Plus Jakarta Sans"/>
                        </a:rPr>
                        <a:t>Core Motivation</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350" b="0" i="0" u="none" strike="noStrike" cap="none">
                          <a:solidFill>
                            <a:srgbClr val="1E293B"/>
                          </a:solidFill>
                          <a:latin typeface="Plus Jakarta Sans"/>
                          <a:ea typeface="Plus Jakarta Sans"/>
                          <a:cs typeface="Plus Jakarta Sans"/>
                          <a:sym typeface="Plus Jakarta Sans"/>
                        </a:rPr>
                        <a:t>Fear of fines, failure, legacy relevance, or loss of coverage.</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350" b="0" i="0" u="none" strike="noStrike" cap="none">
                          <a:solidFill>
                            <a:srgbClr val="1E293B"/>
                          </a:solidFill>
                          <a:latin typeface="Plus Jakarta Sans"/>
                          <a:ea typeface="Plus Jakarta Sans"/>
                          <a:cs typeface="Plus Jakarta Sans"/>
                          <a:sym typeface="Plus Jakarta Sans"/>
                        </a:rPr>
                        <a:t>Honesty in the basement, dropping masks, responding to deep desires.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330" name="Google Shape;330;p27"/>
          <p:cNvSpPr/>
          <p:nvPr/>
        </p:nvSpPr>
        <p:spPr>
          <a:xfrm>
            <a:off x="514350" y="2899916"/>
            <a:ext cx="2232570"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31" name="Google Shape;331;p27"/>
          <p:cNvSpPr/>
          <p:nvPr/>
        </p:nvSpPr>
        <p:spPr>
          <a:xfrm>
            <a:off x="2746920" y="2899916"/>
            <a:ext cx="4465290"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32" name="Google Shape;332;p27"/>
          <p:cNvSpPr/>
          <p:nvPr/>
        </p:nvSpPr>
        <p:spPr>
          <a:xfrm>
            <a:off x="7212210" y="2899916"/>
            <a:ext cx="4465439"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33" name="Google Shape;333;p27"/>
          <p:cNvSpPr/>
          <p:nvPr/>
        </p:nvSpPr>
        <p:spPr>
          <a:xfrm>
            <a:off x="514350" y="3619946"/>
            <a:ext cx="2232570"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34" name="Google Shape;334;p27"/>
          <p:cNvSpPr/>
          <p:nvPr/>
        </p:nvSpPr>
        <p:spPr>
          <a:xfrm>
            <a:off x="2746920" y="3619946"/>
            <a:ext cx="4465290"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35" name="Google Shape;335;p27"/>
          <p:cNvSpPr/>
          <p:nvPr/>
        </p:nvSpPr>
        <p:spPr>
          <a:xfrm>
            <a:off x="7212210" y="3619946"/>
            <a:ext cx="4465439"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36" name="Google Shape;336;p27"/>
          <p:cNvSpPr/>
          <p:nvPr/>
        </p:nvSpPr>
        <p:spPr>
          <a:xfrm>
            <a:off x="514350" y="4339976"/>
            <a:ext cx="2232570"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37" name="Google Shape;337;p27"/>
          <p:cNvSpPr/>
          <p:nvPr/>
        </p:nvSpPr>
        <p:spPr>
          <a:xfrm>
            <a:off x="2746920" y="4339976"/>
            <a:ext cx="4465290"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38" name="Google Shape;338;p27"/>
          <p:cNvSpPr/>
          <p:nvPr/>
        </p:nvSpPr>
        <p:spPr>
          <a:xfrm>
            <a:off x="7212210" y="4339976"/>
            <a:ext cx="4465439"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39" name="Google Shape;339;p27"/>
          <p:cNvSpPr txBox="1"/>
          <p:nvPr/>
        </p:nvSpPr>
        <p:spPr>
          <a:xfrm>
            <a:off x="495300" y="381000"/>
            <a:ext cx="11696700" cy="416123"/>
          </a:xfrm>
          <a:prstGeom prst="rect">
            <a:avLst/>
          </a:prstGeom>
          <a:noFill/>
          <a:ln>
            <a:noFill/>
          </a:ln>
        </p:spPr>
        <p:txBody>
          <a:bodyPr spcFirstLastPara="1" wrap="square" lIns="0" tIns="0" rIns="0" bIns="0" anchor="t" anchorCtr="0">
            <a:spAutoFit/>
          </a:bodyPr>
          <a:lstStyle/>
          <a:p>
            <a:pPr marL="0" marR="0" lvl="0" indent="0" algn="l" rtl="0">
              <a:lnSpc>
                <a:spcPct val="114982"/>
              </a:lnSpc>
              <a:spcBef>
                <a:spcPts val="0"/>
              </a:spcBef>
              <a:spcAft>
                <a:spcPts val="0"/>
              </a:spcAft>
              <a:buNone/>
            </a:pPr>
            <a:r>
              <a:rPr lang="en-US" sz="2850" b="1" i="0" u="none" strike="noStrike" cap="none">
                <a:solidFill>
                  <a:srgbClr val="0F172A"/>
                </a:solidFill>
                <a:latin typeface="Cinzel"/>
                <a:ea typeface="Cinzel"/>
                <a:cs typeface="Cinzel"/>
                <a:sym typeface="Cinzel"/>
              </a:rPr>
              <a:t>Part 3: Re-Coding the Divine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Shape 343"/>
        <p:cNvGrpSpPr/>
        <p:nvPr/>
      </p:nvGrpSpPr>
      <p:grpSpPr>
        <a:xfrm>
          <a:off x="0" y="0"/>
          <a:ext cx="0" cy="0"/>
          <a:chOff x="0" y="0"/>
          <a:chExt cx="0" cy="0"/>
        </a:xfrm>
      </p:grpSpPr>
      <p:pic>
        <p:nvPicPr>
          <p:cNvPr id="344" name="Google Shape;344;p28"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45" name="Google Shape;345;p28"/>
          <p:cNvSpPr txBox="1"/>
          <p:nvPr/>
        </p:nvSpPr>
        <p:spPr>
          <a:xfrm>
            <a:off x="895350" y="2653010"/>
            <a:ext cx="10801350" cy="579834"/>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575" b="1" i="0" u="none" strike="noStrike" cap="none">
                <a:solidFill>
                  <a:srgbClr val="0F172A"/>
                </a:solidFill>
                <a:latin typeface="Plus Jakarta Sans"/>
                <a:ea typeface="Plus Jakarta Sans"/>
                <a:cs typeface="Plus Jakarta Sans"/>
                <a:sym typeface="Plus Jakarta Sans"/>
              </a:rPr>
              <a:t>1. Caricature Identification:</a:t>
            </a:r>
            <a:r>
              <a:rPr lang="en-US" sz="1575" b="0" i="0" u="none" strike="noStrike" cap="none">
                <a:solidFill>
                  <a:srgbClr val="1E293B"/>
                </a:solidFill>
                <a:latin typeface="Plus Jakarta Sans"/>
                <a:ea typeface="Plus Jakarta Sans"/>
                <a:cs typeface="Plus Jakarta Sans"/>
                <a:sym typeface="Plus Jakarta Sans"/>
              </a:rPr>
              <a:t> Which false profile (Policeman, Examiner, Grandfather, Insurance Agent) did your upbringing paint most vividly? How does it show up in stress?</a:t>
            </a:r>
            <a:endParaRPr/>
          </a:p>
        </p:txBody>
      </p:sp>
      <p:sp>
        <p:nvSpPr>
          <p:cNvPr id="346" name="Google Shape;346;p28"/>
          <p:cNvSpPr txBox="1"/>
          <p:nvPr/>
        </p:nvSpPr>
        <p:spPr>
          <a:xfrm>
            <a:off x="895350" y="3366194"/>
            <a:ext cx="10801350" cy="579834"/>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575" b="1" i="0" u="none" strike="noStrike" cap="none">
                <a:solidFill>
                  <a:srgbClr val="0F172A"/>
                </a:solidFill>
                <a:latin typeface="Plus Jakarta Sans"/>
                <a:ea typeface="Plus Jakarta Sans"/>
                <a:cs typeface="Plus Jakarta Sans"/>
                <a:sym typeface="Plus Jakarta Sans"/>
              </a:rPr>
              <a:t>2. Locating the Mask:</a:t>
            </a:r>
            <a:r>
              <a:rPr lang="en-US" sz="1575" b="0" i="0" u="none" strike="noStrike" cap="none">
                <a:solidFill>
                  <a:srgbClr val="1E293B"/>
                </a:solidFill>
                <a:latin typeface="Plus Jakarta Sans"/>
                <a:ea typeface="Plus Jakarta Sans"/>
                <a:cs typeface="Plus Jakarta Sans"/>
                <a:sym typeface="Plus Jakarta Sans"/>
              </a:rPr>
              <a:t> What specific doubts, feelings, or questions are you locking in your inner basement because you assume they are 'unchristian'? What would it look like to bring them to light?</a:t>
            </a:r>
            <a:endParaRPr/>
          </a:p>
        </p:txBody>
      </p:sp>
      <p:sp>
        <p:nvSpPr>
          <p:cNvPr id="347" name="Google Shape;347;p28"/>
          <p:cNvSpPr txBox="1"/>
          <p:nvPr/>
        </p:nvSpPr>
        <p:spPr>
          <a:xfrm>
            <a:off x="895350" y="4079378"/>
            <a:ext cx="10801350" cy="579834"/>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575" b="1" i="0" u="none" strike="noStrike" cap="none">
                <a:solidFill>
                  <a:srgbClr val="0F172A"/>
                </a:solidFill>
                <a:latin typeface="Plus Jakarta Sans"/>
                <a:ea typeface="Plus Jakarta Sans"/>
                <a:cs typeface="Plus Jakarta Sans"/>
                <a:sym typeface="Plus Jakarta Sans"/>
              </a:rPr>
              <a:t>3. The Sibling Audit:</a:t>
            </a:r>
            <a:r>
              <a:rPr lang="en-US" sz="1575" b="0" i="0" u="none" strike="noStrike" cap="none">
                <a:solidFill>
                  <a:srgbClr val="1E293B"/>
                </a:solidFill>
                <a:latin typeface="Plus Jakarta Sans"/>
                <a:ea typeface="Plus Jakarta Sans"/>
                <a:cs typeface="Plus Jakarta Sans"/>
                <a:sym typeface="Plus Jakarta Sans"/>
              </a:rPr>
              <a:t> Strip away external presentation—which fatigue is consuming you? Exhaustion of striving in a distant country, or quiet bitterness of joyless duty at home?</a:t>
            </a:r>
            <a:endParaRPr/>
          </a:p>
        </p:txBody>
      </p:sp>
      <p:pic>
        <p:nvPicPr>
          <p:cNvPr id="348" name="Google Shape;348;p28" descr="image.png"/>
          <p:cNvPicPr preferRelativeResize="0"/>
          <p:nvPr/>
        </p:nvPicPr>
        <p:blipFill rotWithShape="1">
          <a:blip r:embed="rId4">
            <a:alphaModFix/>
          </a:blip>
          <a:srcRect/>
          <a:stretch/>
        </p:blipFill>
        <p:spPr>
          <a:xfrm>
            <a:off x="495300" y="2662535"/>
            <a:ext cx="228600" cy="247650"/>
          </a:xfrm>
          <a:prstGeom prst="rect">
            <a:avLst/>
          </a:prstGeom>
          <a:noFill/>
          <a:ln>
            <a:noFill/>
          </a:ln>
        </p:spPr>
      </p:pic>
      <p:pic>
        <p:nvPicPr>
          <p:cNvPr id="349" name="Google Shape;349;p28" descr="image.png"/>
          <p:cNvPicPr preferRelativeResize="0"/>
          <p:nvPr/>
        </p:nvPicPr>
        <p:blipFill rotWithShape="1">
          <a:blip r:embed="rId5">
            <a:alphaModFix/>
          </a:blip>
          <a:srcRect/>
          <a:stretch/>
        </p:blipFill>
        <p:spPr>
          <a:xfrm>
            <a:off x="495300" y="3375719"/>
            <a:ext cx="257175" cy="247650"/>
          </a:xfrm>
          <a:prstGeom prst="rect">
            <a:avLst/>
          </a:prstGeom>
          <a:noFill/>
          <a:ln>
            <a:noFill/>
          </a:ln>
        </p:spPr>
      </p:pic>
      <p:pic>
        <p:nvPicPr>
          <p:cNvPr id="350" name="Google Shape;350;p28" descr="image.png"/>
          <p:cNvPicPr preferRelativeResize="0"/>
          <p:nvPr/>
        </p:nvPicPr>
        <p:blipFill rotWithShape="1">
          <a:blip r:embed="rId6">
            <a:alphaModFix/>
          </a:blip>
          <a:srcRect/>
          <a:stretch/>
        </p:blipFill>
        <p:spPr>
          <a:xfrm>
            <a:off x="495300" y="4088903"/>
            <a:ext cx="285750" cy="247650"/>
          </a:xfrm>
          <a:prstGeom prst="rect">
            <a:avLst/>
          </a:prstGeom>
          <a:noFill/>
          <a:ln>
            <a:noFill/>
          </a:ln>
        </p:spPr>
      </p:pic>
      <p:sp>
        <p:nvSpPr>
          <p:cNvPr id="351" name="Google Shape;351;p28"/>
          <p:cNvSpPr txBox="1"/>
          <p:nvPr/>
        </p:nvSpPr>
        <p:spPr>
          <a:xfrm>
            <a:off x="495300" y="381000"/>
            <a:ext cx="11696700" cy="416123"/>
          </a:xfrm>
          <a:prstGeom prst="rect">
            <a:avLst/>
          </a:prstGeom>
          <a:noFill/>
          <a:ln>
            <a:noFill/>
          </a:ln>
        </p:spPr>
        <p:txBody>
          <a:bodyPr spcFirstLastPara="1" wrap="square" lIns="0" tIns="0" rIns="0" bIns="0" anchor="t" anchorCtr="0">
            <a:spAutoFit/>
          </a:bodyPr>
          <a:lstStyle/>
          <a:p>
            <a:pPr marL="0" marR="0" lvl="0" indent="0" algn="l" rtl="0">
              <a:lnSpc>
                <a:spcPct val="114982"/>
              </a:lnSpc>
              <a:spcBef>
                <a:spcPts val="0"/>
              </a:spcBef>
              <a:spcAft>
                <a:spcPts val="0"/>
              </a:spcAft>
              <a:buNone/>
            </a:pPr>
            <a:r>
              <a:rPr lang="en-US" sz="2850" b="1" i="0" u="none" strike="noStrike" cap="none">
                <a:solidFill>
                  <a:srgbClr val="0F172A"/>
                </a:solidFill>
                <a:latin typeface="Cinzel"/>
                <a:ea typeface="Cinzel"/>
                <a:cs typeface="Cinzel"/>
                <a:sym typeface="Cinzel"/>
              </a:rPr>
              <a:t>Part 4: Diagnostic Prompts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Shape 355"/>
        <p:cNvGrpSpPr/>
        <p:nvPr/>
      </p:nvGrpSpPr>
      <p:grpSpPr>
        <a:xfrm>
          <a:off x="0" y="0"/>
          <a:ext cx="0" cy="0"/>
          <a:chOff x="0" y="0"/>
          <a:chExt cx="0" cy="0"/>
        </a:xfrm>
      </p:grpSpPr>
      <p:pic>
        <p:nvPicPr>
          <p:cNvPr id="356" name="Google Shape;356;p29"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57" name="Google Shape;357;p29"/>
          <p:cNvSpPr txBox="1"/>
          <p:nvPr/>
        </p:nvSpPr>
        <p:spPr>
          <a:xfrm>
            <a:off x="895350" y="2519660"/>
            <a:ext cx="10801350" cy="289917"/>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575" b="1" i="0" u="none" strike="noStrike" cap="none">
                <a:solidFill>
                  <a:srgbClr val="0F172A"/>
                </a:solidFill>
                <a:latin typeface="Plus Jakarta Sans"/>
                <a:ea typeface="Plus Jakarta Sans"/>
                <a:cs typeface="Plus Jakarta Sans"/>
                <a:sym typeface="Plus Jakarta Sans"/>
              </a:rPr>
              <a:t>1. Find Absolute Silence:</a:t>
            </a:r>
            <a:r>
              <a:rPr lang="en-US" sz="1575" b="0" i="0" u="none" strike="noStrike" cap="none">
                <a:solidFill>
                  <a:srgbClr val="1E293B"/>
                </a:solidFill>
                <a:latin typeface="Plus Jakarta Sans"/>
                <a:ea typeface="Plus Jakarta Sans"/>
                <a:cs typeface="Plus Jakarta Sans"/>
                <a:sym typeface="Plus Jakarta Sans"/>
              </a:rPr>
              <a:t> Spend two minutes in quiet every day (while kettle boils or before sleep).</a:t>
            </a:r>
            <a:endParaRPr/>
          </a:p>
        </p:txBody>
      </p:sp>
      <p:sp>
        <p:nvSpPr>
          <p:cNvPr id="358" name="Google Shape;358;p29"/>
          <p:cNvSpPr txBox="1"/>
          <p:nvPr/>
        </p:nvSpPr>
        <p:spPr>
          <a:xfrm>
            <a:off x="895350" y="2942927"/>
            <a:ext cx="10801350" cy="289917"/>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575" b="1" i="0" u="none" strike="noStrike" cap="none">
                <a:solidFill>
                  <a:srgbClr val="0F172A"/>
                </a:solidFill>
                <a:latin typeface="Plus Jakarta Sans"/>
                <a:ea typeface="Plus Jakarta Sans"/>
                <a:cs typeface="Plus Jakarta Sans"/>
                <a:sym typeface="Plus Jakarta Sans"/>
              </a:rPr>
              <a:t>2. Drop the Mask:</a:t>
            </a:r>
            <a:r>
              <a:rPr lang="en-US" sz="1575" b="0" i="0" u="none" strike="noStrike" cap="none">
                <a:solidFill>
                  <a:srgbClr val="1E293B"/>
                </a:solidFill>
                <a:latin typeface="Plus Jakarta Sans"/>
                <a:ea typeface="Plus Jakarta Sans"/>
                <a:cs typeface="Plus Jakarta Sans"/>
                <a:sym typeface="Plus Jakarta Sans"/>
              </a:rPr>
              <a:t> Step completely out of your religious persona—no archaic words or pretense.</a:t>
            </a:r>
            <a:endParaRPr/>
          </a:p>
        </p:txBody>
      </p:sp>
      <p:sp>
        <p:nvSpPr>
          <p:cNvPr id="359" name="Google Shape;359;p29"/>
          <p:cNvSpPr txBox="1"/>
          <p:nvPr/>
        </p:nvSpPr>
        <p:spPr>
          <a:xfrm>
            <a:off x="895350" y="3366194"/>
            <a:ext cx="10801350" cy="289917"/>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575" b="1" i="0" u="none" strike="noStrike" cap="none">
                <a:solidFill>
                  <a:srgbClr val="0F172A"/>
                </a:solidFill>
                <a:latin typeface="Plus Jakarta Sans"/>
                <a:ea typeface="Plus Jakarta Sans"/>
                <a:cs typeface="Plus Jakarta Sans"/>
                <a:sym typeface="Plus Jakarta Sans"/>
              </a:rPr>
              <a:t>3. Name Your Reality:</a:t>
            </a:r>
            <a:r>
              <a:rPr lang="en-US" sz="1575" b="0" i="0" u="none" strike="noStrike" cap="none">
                <a:solidFill>
                  <a:srgbClr val="1E293B"/>
                </a:solidFill>
                <a:latin typeface="Plus Jakarta Sans"/>
                <a:ea typeface="Plus Jakarta Sans"/>
                <a:cs typeface="Plus Jakarta Sans"/>
                <a:sym typeface="Plus Jakarta Sans"/>
              </a:rPr>
              <a:t> Speak your exact state to the dark (exhaustion, doubt, anger, or fatigue).</a:t>
            </a:r>
            <a:endParaRPr/>
          </a:p>
        </p:txBody>
      </p:sp>
      <p:sp>
        <p:nvSpPr>
          <p:cNvPr id="360" name="Google Shape;360;p29"/>
          <p:cNvSpPr txBox="1"/>
          <p:nvPr/>
        </p:nvSpPr>
        <p:spPr>
          <a:xfrm>
            <a:off x="895350" y="3789461"/>
            <a:ext cx="10801350" cy="289917"/>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575" b="1" i="0" u="none" strike="noStrike" cap="none">
                <a:solidFill>
                  <a:srgbClr val="0F172A"/>
                </a:solidFill>
                <a:latin typeface="Plus Jakarta Sans"/>
                <a:ea typeface="Plus Jakarta Sans"/>
                <a:cs typeface="Plus Jakarta Sans"/>
                <a:sym typeface="Plus Jakarta Sans"/>
              </a:rPr>
              <a:t>4. Visualise the Embrace:</a:t>
            </a:r>
            <a:r>
              <a:rPr lang="en-US" sz="1575" b="0" i="0" u="none" strike="noStrike" cap="none">
                <a:solidFill>
                  <a:srgbClr val="1E293B"/>
                </a:solidFill>
                <a:latin typeface="Plus Jakarta Sans"/>
                <a:ea typeface="Plus Jakarta Sans"/>
                <a:cs typeface="Plus Jakarta Sans"/>
                <a:sym typeface="Plus Jakarta Sans"/>
              </a:rPr>
              <a:t> Feel the mismatched hands of the Father resting on your shoulders.</a:t>
            </a:r>
            <a:endParaRPr/>
          </a:p>
        </p:txBody>
      </p:sp>
      <p:sp>
        <p:nvSpPr>
          <p:cNvPr id="361" name="Google Shape;361;p29"/>
          <p:cNvSpPr txBox="1"/>
          <p:nvPr/>
        </p:nvSpPr>
        <p:spPr>
          <a:xfrm>
            <a:off x="895350" y="4212728"/>
            <a:ext cx="10801350" cy="579834"/>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575" b="1" i="0" u="none" strike="noStrike" cap="none">
                <a:solidFill>
                  <a:srgbClr val="0F172A"/>
                </a:solidFill>
                <a:latin typeface="Plus Jakarta Sans"/>
                <a:ea typeface="Plus Jakarta Sans"/>
                <a:cs typeface="Plus Jakarta Sans"/>
                <a:sym typeface="Plus Jakarta Sans"/>
              </a:rPr>
              <a:t>5. Extend the Invitation:</a:t>
            </a:r>
            <a:r>
              <a:rPr lang="en-US" sz="1575" b="0" i="0" u="none" strike="noStrike" cap="none">
                <a:solidFill>
                  <a:srgbClr val="1E293B"/>
                </a:solidFill>
                <a:latin typeface="Plus Jakarta Sans"/>
                <a:ea typeface="Plus Jakarta Sans"/>
                <a:cs typeface="Plus Jakarta Sans"/>
                <a:sym typeface="Plus Jakarta Sans"/>
              </a:rPr>
              <a:t> </a:t>
            </a:r>
            <a:r>
              <a:rPr lang="en-US" sz="1575" b="0" i="1" u="none" strike="noStrike" cap="none">
                <a:solidFill>
                  <a:srgbClr val="1E293B"/>
                </a:solidFill>
                <a:latin typeface="Plus Jakarta Sans"/>
                <a:ea typeface="Plus Jakarta Sans"/>
                <a:cs typeface="Plus Jakarta Sans"/>
                <a:sym typeface="Plus Jakarta Sans"/>
              </a:rPr>
              <a:t>"God of surprises, if you are truly there, step past my religious baggage this week. Surprise me."</a:t>
            </a:r>
            <a:endParaRPr/>
          </a:p>
        </p:txBody>
      </p:sp>
      <p:pic>
        <p:nvPicPr>
          <p:cNvPr id="362" name="Google Shape;362;p29" descr="image.png"/>
          <p:cNvPicPr preferRelativeResize="0"/>
          <p:nvPr/>
        </p:nvPicPr>
        <p:blipFill rotWithShape="1">
          <a:blip r:embed="rId4">
            <a:alphaModFix/>
          </a:blip>
          <a:srcRect/>
          <a:stretch/>
        </p:blipFill>
        <p:spPr>
          <a:xfrm>
            <a:off x="495300" y="2529185"/>
            <a:ext cx="228600" cy="247650"/>
          </a:xfrm>
          <a:prstGeom prst="rect">
            <a:avLst/>
          </a:prstGeom>
          <a:noFill/>
          <a:ln>
            <a:noFill/>
          </a:ln>
        </p:spPr>
      </p:pic>
      <p:pic>
        <p:nvPicPr>
          <p:cNvPr id="363" name="Google Shape;363;p29" descr="image.png"/>
          <p:cNvPicPr preferRelativeResize="0"/>
          <p:nvPr/>
        </p:nvPicPr>
        <p:blipFill rotWithShape="1">
          <a:blip r:embed="rId5">
            <a:alphaModFix/>
          </a:blip>
          <a:srcRect/>
          <a:stretch/>
        </p:blipFill>
        <p:spPr>
          <a:xfrm>
            <a:off x="495300" y="3375719"/>
            <a:ext cx="228600" cy="247650"/>
          </a:xfrm>
          <a:prstGeom prst="rect">
            <a:avLst/>
          </a:prstGeom>
          <a:noFill/>
          <a:ln>
            <a:noFill/>
          </a:ln>
        </p:spPr>
      </p:pic>
      <p:pic>
        <p:nvPicPr>
          <p:cNvPr id="364" name="Google Shape;364;p29" descr="image.png"/>
          <p:cNvPicPr preferRelativeResize="0"/>
          <p:nvPr/>
        </p:nvPicPr>
        <p:blipFill rotWithShape="1">
          <a:blip r:embed="rId6">
            <a:alphaModFix/>
          </a:blip>
          <a:srcRect/>
          <a:stretch/>
        </p:blipFill>
        <p:spPr>
          <a:xfrm>
            <a:off x="495300" y="3798986"/>
            <a:ext cx="285750" cy="247650"/>
          </a:xfrm>
          <a:prstGeom prst="rect">
            <a:avLst/>
          </a:prstGeom>
          <a:noFill/>
          <a:ln>
            <a:noFill/>
          </a:ln>
        </p:spPr>
      </p:pic>
      <p:pic>
        <p:nvPicPr>
          <p:cNvPr id="365" name="Google Shape;365;p29" descr="image.png"/>
          <p:cNvPicPr preferRelativeResize="0"/>
          <p:nvPr/>
        </p:nvPicPr>
        <p:blipFill rotWithShape="1">
          <a:blip r:embed="rId7">
            <a:alphaModFix/>
          </a:blip>
          <a:srcRect/>
          <a:stretch/>
        </p:blipFill>
        <p:spPr>
          <a:xfrm>
            <a:off x="495300" y="4222253"/>
            <a:ext cx="228600" cy="247650"/>
          </a:xfrm>
          <a:prstGeom prst="rect">
            <a:avLst/>
          </a:prstGeom>
          <a:noFill/>
          <a:ln>
            <a:noFill/>
          </a:ln>
        </p:spPr>
      </p:pic>
      <p:sp>
        <p:nvSpPr>
          <p:cNvPr id="366" name="Google Shape;366;p29"/>
          <p:cNvSpPr txBox="1"/>
          <p:nvPr/>
        </p:nvSpPr>
        <p:spPr>
          <a:xfrm>
            <a:off x="495300" y="381000"/>
            <a:ext cx="11696700" cy="416123"/>
          </a:xfrm>
          <a:prstGeom prst="rect">
            <a:avLst/>
          </a:prstGeom>
          <a:noFill/>
          <a:ln>
            <a:noFill/>
          </a:ln>
        </p:spPr>
        <p:txBody>
          <a:bodyPr spcFirstLastPara="1" wrap="square" lIns="0" tIns="0" rIns="0" bIns="0" anchor="t" anchorCtr="0">
            <a:spAutoFit/>
          </a:bodyPr>
          <a:lstStyle/>
          <a:p>
            <a:pPr marL="0" marR="0" lvl="0" indent="0" algn="l" rtl="0">
              <a:lnSpc>
                <a:spcPct val="114982"/>
              </a:lnSpc>
              <a:spcBef>
                <a:spcPts val="0"/>
              </a:spcBef>
              <a:spcAft>
                <a:spcPts val="0"/>
              </a:spcAft>
              <a:buNone/>
            </a:pPr>
            <a:r>
              <a:rPr lang="en-US" sz="2850" b="1" i="0" u="none" strike="noStrike" cap="none">
                <a:solidFill>
                  <a:srgbClr val="0F172A"/>
                </a:solidFill>
                <a:latin typeface="Cinzel"/>
                <a:ea typeface="Cinzel"/>
                <a:cs typeface="Cinzel"/>
                <a:sym typeface="Cinzel"/>
              </a:rPr>
              <a:t>Part 5: Two-Minute Examen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Shape 370"/>
        <p:cNvGrpSpPr/>
        <p:nvPr/>
      </p:nvGrpSpPr>
      <p:grpSpPr>
        <a:xfrm>
          <a:off x="0" y="0"/>
          <a:ext cx="0" cy="0"/>
          <a:chOff x="0" y="0"/>
          <a:chExt cx="0" cy="0"/>
        </a:xfrm>
      </p:grpSpPr>
      <p:pic>
        <p:nvPicPr>
          <p:cNvPr id="371" name="Google Shape;371;p30"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72" name="Google Shape;372;p30" descr="image.png"/>
          <p:cNvPicPr preferRelativeResize="0"/>
          <p:nvPr/>
        </p:nvPicPr>
        <p:blipFill rotWithShape="1">
          <a:blip r:embed="rId4">
            <a:alphaModFix/>
          </a:blip>
          <a:srcRect/>
          <a:stretch/>
        </p:blipFill>
        <p:spPr>
          <a:xfrm>
            <a:off x="2728912" y="3696592"/>
            <a:ext cx="6734175" cy="495300"/>
          </a:xfrm>
          <a:prstGeom prst="rect">
            <a:avLst/>
          </a:prstGeom>
          <a:noFill/>
          <a:ln>
            <a:noFill/>
          </a:ln>
        </p:spPr>
      </p:pic>
      <p:sp>
        <p:nvSpPr>
          <p:cNvPr id="373" name="Google Shape;373;p30"/>
          <p:cNvSpPr txBox="1"/>
          <p:nvPr/>
        </p:nvSpPr>
        <p:spPr>
          <a:xfrm>
            <a:off x="2492112" y="2113657"/>
            <a:ext cx="7207775" cy="613320"/>
          </a:xfrm>
          <a:prstGeom prst="rect">
            <a:avLst/>
          </a:prstGeom>
          <a:noFill/>
          <a:ln>
            <a:noFill/>
          </a:ln>
        </p:spPr>
        <p:txBody>
          <a:bodyPr spcFirstLastPara="1" wrap="square" lIns="0" tIns="0" rIns="0" bIns="0" anchor="t" anchorCtr="0">
            <a:spAutoFit/>
          </a:bodyPr>
          <a:lstStyle/>
          <a:p>
            <a:pPr marL="0" marR="0" lvl="0" indent="0" algn="ctr" rtl="0">
              <a:lnSpc>
                <a:spcPct val="115000"/>
              </a:lnSpc>
              <a:spcBef>
                <a:spcPts val="0"/>
              </a:spcBef>
              <a:spcAft>
                <a:spcPts val="0"/>
              </a:spcAft>
              <a:buNone/>
            </a:pPr>
            <a:r>
              <a:rPr lang="en-US" sz="4200" b="1" i="0" u="none" strike="noStrike" cap="none">
                <a:solidFill>
                  <a:srgbClr val="0F172A"/>
                </a:solidFill>
                <a:latin typeface="Cinzel"/>
                <a:ea typeface="Cinzel"/>
                <a:cs typeface="Cinzel"/>
                <a:sym typeface="Cinzel"/>
              </a:rPr>
              <a:t>Questions &amp; Fellowship</a:t>
            </a:r>
            <a:endParaRPr/>
          </a:p>
        </p:txBody>
      </p:sp>
      <p:sp>
        <p:nvSpPr>
          <p:cNvPr id="374" name="Google Shape;374;p30"/>
          <p:cNvSpPr txBox="1"/>
          <p:nvPr/>
        </p:nvSpPr>
        <p:spPr>
          <a:xfrm>
            <a:off x="3924300" y="2879377"/>
            <a:ext cx="4343400" cy="360015"/>
          </a:xfrm>
          <a:prstGeom prst="rect">
            <a:avLst/>
          </a:prstGeom>
          <a:noFill/>
          <a:ln>
            <a:noFill/>
          </a:ln>
        </p:spPr>
        <p:txBody>
          <a:bodyPr spcFirstLastPara="1" wrap="square" lIns="0" tIns="0" rIns="0" bIns="0" anchor="t" anchorCtr="0">
            <a:spAutoFit/>
          </a:bodyPr>
          <a:lstStyle/>
          <a:p>
            <a:pPr marL="0" marR="0" lvl="0" indent="0" algn="ctr" rtl="0">
              <a:lnSpc>
                <a:spcPct val="135000"/>
              </a:lnSpc>
              <a:spcBef>
                <a:spcPts val="0"/>
              </a:spcBef>
              <a:spcAft>
                <a:spcPts val="0"/>
              </a:spcAft>
              <a:buNone/>
            </a:pPr>
            <a:r>
              <a:rPr lang="en-US" sz="2100" b="1" i="0" u="none" strike="noStrike" cap="none">
                <a:solidFill>
                  <a:srgbClr val="B45309"/>
                </a:solidFill>
                <a:latin typeface="Plus Jakarta Sans"/>
                <a:ea typeface="Plus Jakarta Sans"/>
                <a:cs typeface="Plus Jakarta Sans"/>
                <a:sym typeface="Plus Jakarta Sans"/>
              </a:rPr>
              <a:t>Thank you for joining us for Week 1</a:t>
            </a:r>
            <a:endParaRPr/>
          </a:p>
        </p:txBody>
      </p:sp>
      <p:sp>
        <p:nvSpPr>
          <p:cNvPr id="375" name="Google Shape;375;p30"/>
          <p:cNvSpPr txBox="1"/>
          <p:nvPr/>
        </p:nvSpPr>
        <p:spPr>
          <a:xfrm>
            <a:off x="2095500" y="4477642"/>
            <a:ext cx="8001000" cy="2667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50" b="0" i="0" u="none" strike="noStrike" cap="none">
                <a:solidFill>
                  <a:srgbClr val="B45309"/>
                </a:solidFill>
                <a:latin typeface="Plus Jakarta Sans ExtraBold"/>
                <a:ea typeface="Plus Jakarta Sans ExtraBold"/>
                <a:cs typeface="Plus Jakarta Sans ExtraBold"/>
                <a:sym typeface="Plus Jakarta Sans ExtraBold"/>
              </a:rPr>
              <a:t>Next Week (5 Aug):</a:t>
            </a:r>
            <a:r>
              <a:rPr lang="en-US" sz="1650" b="0" i="0" u="none" strike="noStrike" cap="none">
                <a:solidFill>
                  <a:srgbClr val="B45309"/>
                </a:solidFill>
                <a:latin typeface="Plus Jakarta Sans SemiBold"/>
                <a:ea typeface="Plus Jakarta Sans SemiBold"/>
                <a:cs typeface="Plus Jakarta Sans SemiBold"/>
                <a:sym typeface="Plus Jakarta Sans SemiBold"/>
              </a:rPr>
              <a:t> Week 2 — </a:t>
            </a:r>
            <a:r>
              <a:rPr lang="en-US" sz="1650" b="0" i="1" u="none" strike="noStrike" cap="none">
                <a:solidFill>
                  <a:srgbClr val="B45309"/>
                </a:solidFill>
                <a:latin typeface="Plus Jakarta Sans SemiBold"/>
                <a:ea typeface="Plus Jakarta Sans SemiBold"/>
                <a:cs typeface="Plus Jakarta Sans SemiBold"/>
                <a:sym typeface="Plus Jakarta Sans SemiBold"/>
              </a:rPr>
              <a:t>Blind Faith? Reason, Doubt, &amp; Intellectual Integrity</a:t>
            </a:r>
            <a:endParaRPr/>
          </a:p>
        </p:txBody>
      </p:sp>
      <p:pic>
        <p:nvPicPr>
          <p:cNvPr id="376" name="Google Shape;376;p30" descr="image.png"/>
          <p:cNvPicPr preferRelativeResize="0"/>
          <p:nvPr/>
        </p:nvPicPr>
        <p:blipFill rotWithShape="1">
          <a:blip r:embed="rId5">
            <a:alphaModFix/>
          </a:blip>
          <a:srcRect/>
          <a:stretch/>
        </p:blipFill>
        <p:spPr>
          <a:xfrm>
            <a:off x="2976562" y="3848992"/>
            <a:ext cx="209550" cy="209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Shape 380"/>
        <p:cNvGrpSpPr/>
        <p:nvPr/>
      </p:nvGrpSpPr>
      <p:grpSpPr>
        <a:xfrm>
          <a:off x="0" y="0"/>
          <a:ext cx="0" cy="0"/>
          <a:chOff x="0" y="0"/>
          <a:chExt cx="0" cy="0"/>
        </a:xfrm>
      </p:grpSpPr>
      <p:pic>
        <p:nvPicPr>
          <p:cNvPr id="381" name="Google Shape;381;p31"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82" name="Google Shape;382;p31"/>
          <p:cNvSpPr/>
          <p:nvPr/>
        </p:nvSpPr>
        <p:spPr>
          <a:xfrm>
            <a:off x="495300" y="1987748"/>
            <a:ext cx="11201400" cy="7715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83" name="Google Shape;383;p31"/>
          <p:cNvSpPr/>
          <p:nvPr/>
        </p:nvSpPr>
        <p:spPr>
          <a:xfrm>
            <a:off x="495300" y="2759273"/>
            <a:ext cx="11201400" cy="90264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84" name="Google Shape;384;p31"/>
          <p:cNvSpPr/>
          <p:nvPr/>
        </p:nvSpPr>
        <p:spPr>
          <a:xfrm>
            <a:off x="495300" y="3661916"/>
            <a:ext cx="11201400" cy="90264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85" name="Google Shape;385;p31"/>
          <p:cNvSpPr/>
          <p:nvPr/>
        </p:nvSpPr>
        <p:spPr>
          <a:xfrm>
            <a:off x="495300" y="2749748"/>
            <a:ext cx="11201400" cy="9525"/>
          </a:xfrm>
          <a:prstGeom prst="rect">
            <a:avLst/>
          </a:prstGeom>
          <a:solidFill>
            <a:srgbClr val="7575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86" name="Google Shape;386;p31"/>
          <p:cNvSpPr/>
          <p:nvPr/>
        </p:nvSpPr>
        <p:spPr>
          <a:xfrm>
            <a:off x="495300" y="2749748"/>
            <a:ext cx="11201400" cy="9525"/>
          </a:xfrm>
          <a:prstGeom prst="rect">
            <a:avLst/>
          </a:prstGeom>
          <a:solidFill>
            <a:srgbClr val="7575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87" name="Google Shape;387;p31"/>
          <p:cNvSpPr/>
          <p:nvPr/>
        </p:nvSpPr>
        <p:spPr>
          <a:xfrm>
            <a:off x="495300" y="3652391"/>
            <a:ext cx="11201400" cy="9525"/>
          </a:xfrm>
          <a:prstGeom prst="rect">
            <a:avLst/>
          </a:prstGeom>
          <a:solidFill>
            <a:srgbClr val="7575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88" name="Google Shape;388;p31"/>
          <p:cNvSpPr/>
          <p:nvPr/>
        </p:nvSpPr>
        <p:spPr>
          <a:xfrm>
            <a:off x="495300" y="3652391"/>
            <a:ext cx="11201400" cy="9525"/>
          </a:xfrm>
          <a:prstGeom prst="rect">
            <a:avLst/>
          </a:prstGeom>
          <a:solidFill>
            <a:srgbClr val="7575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89" name="Google Shape;389;p31"/>
          <p:cNvSpPr/>
          <p:nvPr/>
        </p:nvSpPr>
        <p:spPr>
          <a:xfrm>
            <a:off x="495300" y="4555033"/>
            <a:ext cx="11201400" cy="9525"/>
          </a:xfrm>
          <a:prstGeom prst="rect">
            <a:avLst/>
          </a:prstGeom>
          <a:solidFill>
            <a:srgbClr val="7575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90" name="Google Shape;390;p31"/>
          <p:cNvSpPr/>
          <p:nvPr/>
        </p:nvSpPr>
        <p:spPr>
          <a:xfrm>
            <a:off x="495300" y="4555033"/>
            <a:ext cx="11201400" cy="9525"/>
          </a:xfrm>
          <a:prstGeom prst="rect">
            <a:avLst/>
          </a:prstGeom>
          <a:solidFill>
            <a:srgbClr val="7575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391" name="Google Shape;391;p31" descr="image.png"/>
          <p:cNvPicPr preferRelativeResize="0"/>
          <p:nvPr/>
        </p:nvPicPr>
        <p:blipFill rotWithShape="1">
          <a:blip r:embed="rId4">
            <a:alphaModFix/>
          </a:blip>
          <a:srcRect/>
          <a:stretch/>
        </p:blipFill>
        <p:spPr>
          <a:xfrm>
            <a:off x="495300" y="2130623"/>
            <a:ext cx="857250" cy="476250"/>
          </a:xfrm>
          <a:prstGeom prst="rect">
            <a:avLst/>
          </a:prstGeom>
          <a:noFill/>
          <a:ln>
            <a:noFill/>
          </a:ln>
        </p:spPr>
      </p:pic>
      <p:sp>
        <p:nvSpPr>
          <p:cNvPr id="392" name="Google Shape;392;p31"/>
          <p:cNvSpPr txBox="1"/>
          <p:nvPr/>
        </p:nvSpPr>
        <p:spPr>
          <a:xfrm>
            <a:off x="1590675" y="2151608"/>
            <a:ext cx="10106025" cy="173235"/>
          </a:xfrm>
          <a:prstGeom prst="rect">
            <a:avLst/>
          </a:prstGeom>
          <a:noFill/>
          <a:ln>
            <a:noFill/>
          </a:ln>
        </p:spPr>
        <p:txBody>
          <a:bodyPr spcFirstLastPara="1" wrap="square" lIns="0" tIns="0" rIns="0" bIns="0" anchor="t" anchorCtr="0">
            <a:spAutoFit/>
          </a:bodyPr>
          <a:lstStyle/>
          <a:p>
            <a:pPr marL="0" marR="0" lvl="0" indent="0" algn="l" rtl="0">
              <a:lnSpc>
                <a:spcPct val="139897"/>
              </a:lnSpc>
              <a:spcBef>
                <a:spcPts val="0"/>
              </a:spcBef>
              <a:spcAft>
                <a:spcPts val="0"/>
              </a:spcAft>
              <a:buNone/>
            </a:pPr>
            <a:r>
              <a:rPr lang="en-US" sz="975" b="0" i="0" u="none" strike="noStrike" cap="none">
                <a:solidFill>
                  <a:srgbClr val="1E293B"/>
                </a:solidFill>
                <a:latin typeface="Plus Jakarta Sans"/>
                <a:ea typeface="Plus Jakarta Sans"/>
                <a:cs typeface="Plus Jakarta Sans"/>
                <a:sym typeface="Plus Jakarta Sans"/>
              </a:rPr>
              <a:t>https://www.hiddenbrain.org/wp-content/uploads/2025/02/Kenji-Mask-for-web.jpg</a:t>
            </a:r>
            <a:endParaRPr/>
          </a:p>
        </p:txBody>
      </p:sp>
      <p:sp>
        <p:nvSpPr>
          <p:cNvPr id="393" name="Google Shape;393;p31"/>
          <p:cNvSpPr txBox="1"/>
          <p:nvPr/>
        </p:nvSpPr>
        <p:spPr>
          <a:xfrm>
            <a:off x="1590675" y="2372469"/>
            <a:ext cx="10106025" cy="21327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None/>
            </a:pPr>
            <a:r>
              <a:rPr lang="en-US" sz="1200" b="0" i="0" u="none" strike="noStrike" cap="none">
                <a:solidFill>
                  <a:srgbClr val="1E293B"/>
                </a:solidFill>
                <a:latin typeface="Plus Jakarta Sans"/>
                <a:ea typeface="Plus Jakarta Sans"/>
                <a:cs typeface="Plus Jakarta Sans"/>
                <a:sym typeface="Plus Jakarta Sans"/>
              </a:rPr>
              <a:t>Source: </a:t>
            </a:r>
            <a:r>
              <a:rPr lang="en-US" sz="1200" b="0" i="0" u="none" strike="noStrike" cap="none">
                <a:solidFill>
                  <a:srgbClr val="4F46E5"/>
                </a:solidFill>
                <a:latin typeface="Plus Jakarta Sans"/>
                <a:ea typeface="Plus Jakarta Sans"/>
                <a:cs typeface="Plus Jakarta Sans"/>
                <a:sym typeface="Plus Jakarta Sans"/>
              </a:rPr>
              <a:t>www.hiddenbrain.org</a:t>
            </a:r>
            <a:endParaRPr/>
          </a:p>
        </p:txBody>
      </p:sp>
      <p:pic>
        <p:nvPicPr>
          <p:cNvPr id="394" name="Google Shape;394;p31" descr="image.png"/>
          <p:cNvPicPr preferRelativeResize="0"/>
          <p:nvPr/>
        </p:nvPicPr>
        <p:blipFill rotWithShape="1">
          <a:blip r:embed="rId5">
            <a:alphaModFix/>
          </a:blip>
          <a:srcRect/>
          <a:stretch/>
        </p:blipFill>
        <p:spPr>
          <a:xfrm>
            <a:off x="495300" y="2967632"/>
            <a:ext cx="857250" cy="476250"/>
          </a:xfrm>
          <a:prstGeom prst="rect">
            <a:avLst/>
          </a:prstGeom>
          <a:noFill/>
          <a:ln>
            <a:noFill/>
          </a:ln>
        </p:spPr>
      </p:pic>
      <p:sp>
        <p:nvSpPr>
          <p:cNvPr id="395" name="Google Shape;395;p31"/>
          <p:cNvSpPr txBox="1"/>
          <p:nvPr/>
        </p:nvSpPr>
        <p:spPr>
          <a:xfrm>
            <a:off x="1590675" y="2902148"/>
            <a:ext cx="10106025" cy="346471"/>
          </a:xfrm>
          <a:prstGeom prst="rect">
            <a:avLst/>
          </a:prstGeom>
          <a:noFill/>
          <a:ln>
            <a:noFill/>
          </a:ln>
        </p:spPr>
        <p:txBody>
          <a:bodyPr spcFirstLastPara="1" wrap="square" lIns="0" tIns="0" rIns="0" bIns="0" anchor="t" anchorCtr="0">
            <a:spAutoFit/>
          </a:bodyPr>
          <a:lstStyle/>
          <a:p>
            <a:pPr marL="0" marR="0" lvl="0" indent="0" algn="l" rtl="0">
              <a:lnSpc>
                <a:spcPct val="139897"/>
              </a:lnSpc>
              <a:spcBef>
                <a:spcPts val="0"/>
              </a:spcBef>
              <a:spcAft>
                <a:spcPts val="0"/>
              </a:spcAft>
              <a:buNone/>
            </a:pPr>
            <a:r>
              <a:rPr lang="en-US" sz="975" b="0" i="0" u="none" strike="noStrike" cap="none">
                <a:solidFill>
                  <a:srgbClr val="1E293B"/>
                </a:solidFill>
                <a:latin typeface="Plus Jakarta Sans"/>
                <a:ea typeface="Plus Jakarta Sans"/>
                <a:cs typeface="Plus Jakarta Sans"/>
                <a:sym typeface="Plus Jakarta Sans"/>
              </a:rPr>
              <a:t>https://images.unsplash.com/photo-1751268575395-a2448a26d9d1?fm=jpg&amp;q=60&amp;w=3000&amp;auto=format&amp;fit=crop&amp;ixlib=rb-4.1.0&amp;ixid=M3wxMjA3fDB8MHxwaG90by1wYWdlfHx8fGVufDB8fHx8fA%3D%3D</a:t>
            </a:r>
            <a:endParaRPr/>
          </a:p>
        </p:txBody>
      </p:sp>
      <p:sp>
        <p:nvSpPr>
          <p:cNvPr id="396" name="Google Shape;396;p31"/>
          <p:cNvSpPr txBox="1"/>
          <p:nvPr/>
        </p:nvSpPr>
        <p:spPr>
          <a:xfrm>
            <a:off x="1590675" y="3296245"/>
            <a:ext cx="10106025" cy="21327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None/>
            </a:pPr>
            <a:r>
              <a:rPr lang="en-US" sz="1200" b="0" i="0" u="none" strike="noStrike" cap="none">
                <a:solidFill>
                  <a:srgbClr val="1E293B"/>
                </a:solidFill>
                <a:latin typeface="Plus Jakarta Sans"/>
                <a:ea typeface="Plus Jakarta Sans"/>
                <a:cs typeface="Plus Jakarta Sans"/>
                <a:sym typeface="Plus Jakarta Sans"/>
              </a:rPr>
              <a:t>Source: </a:t>
            </a:r>
            <a:r>
              <a:rPr lang="en-US" sz="1200" b="0" i="0" u="none" strike="noStrike" cap="none">
                <a:solidFill>
                  <a:srgbClr val="4F46E5"/>
                </a:solidFill>
                <a:latin typeface="Plus Jakarta Sans"/>
                <a:ea typeface="Plus Jakarta Sans"/>
                <a:cs typeface="Plus Jakarta Sans"/>
                <a:sym typeface="Plus Jakarta Sans"/>
              </a:rPr>
              <a:t>unsplash.com</a:t>
            </a:r>
            <a:endParaRPr/>
          </a:p>
        </p:txBody>
      </p:sp>
      <p:pic>
        <p:nvPicPr>
          <p:cNvPr id="397" name="Google Shape;397;p31" descr="image.png"/>
          <p:cNvPicPr preferRelativeResize="0"/>
          <p:nvPr/>
        </p:nvPicPr>
        <p:blipFill rotWithShape="1">
          <a:blip r:embed="rId6">
            <a:alphaModFix/>
          </a:blip>
          <a:srcRect/>
          <a:stretch/>
        </p:blipFill>
        <p:spPr>
          <a:xfrm>
            <a:off x="495300" y="3870275"/>
            <a:ext cx="857250" cy="476250"/>
          </a:xfrm>
          <a:prstGeom prst="rect">
            <a:avLst/>
          </a:prstGeom>
          <a:noFill/>
          <a:ln>
            <a:noFill/>
          </a:ln>
        </p:spPr>
      </p:pic>
      <p:sp>
        <p:nvSpPr>
          <p:cNvPr id="398" name="Google Shape;398;p31"/>
          <p:cNvSpPr txBox="1"/>
          <p:nvPr/>
        </p:nvSpPr>
        <p:spPr>
          <a:xfrm>
            <a:off x="1590675" y="3804791"/>
            <a:ext cx="10106025" cy="346471"/>
          </a:xfrm>
          <a:prstGeom prst="rect">
            <a:avLst/>
          </a:prstGeom>
          <a:noFill/>
          <a:ln>
            <a:noFill/>
          </a:ln>
        </p:spPr>
        <p:txBody>
          <a:bodyPr spcFirstLastPara="1" wrap="square" lIns="0" tIns="0" rIns="0" bIns="0" anchor="t" anchorCtr="0">
            <a:spAutoFit/>
          </a:bodyPr>
          <a:lstStyle/>
          <a:p>
            <a:pPr marL="0" marR="0" lvl="0" indent="0" algn="l" rtl="0">
              <a:lnSpc>
                <a:spcPct val="139897"/>
              </a:lnSpc>
              <a:spcBef>
                <a:spcPts val="0"/>
              </a:spcBef>
              <a:spcAft>
                <a:spcPts val="0"/>
              </a:spcAft>
              <a:buNone/>
            </a:pPr>
            <a:r>
              <a:rPr lang="en-US" sz="975" b="0" i="0" u="none" strike="noStrike" cap="none">
                <a:solidFill>
                  <a:srgbClr val="1E293B"/>
                </a:solidFill>
                <a:latin typeface="Plus Jakarta Sans"/>
                <a:ea typeface="Plus Jakarta Sans"/>
                <a:cs typeface="Plus Jakarta Sans"/>
                <a:sym typeface="Plus Jakarta Sans"/>
              </a:rPr>
              <a:t>https://upload.wikimedia.org/wikipedia/commons/thumb/9/93/Rembrandt_Harmensz_van_Rijn_-_Return_of_the_Prodigal_Son_-_Google_Art_Project.jpg/500px-Rembrandt_Harmensz_van_Rijn_-_Return_of_the_Prodigal_Son_-_Google_Art_Project.jpg</a:t>
            </a:r>
            <a:endParaRPr/>
          </a:p>
        </p:txBody>
      </p:sp>
      <p:sp>
        <p:nvSpPr>
          <p:cNvPr id="399" name="Google Shape;399;p31"/>
          <p:cNvSpPr txBox="1"/>
          <p:nvPr/>
        </p:nvSpPr>
        <p:spPr>
          <a:xfrm>
            <a:off x="1590675" y="4198887"/>
            <a:ext cx="10106025" cy="21327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None/>
            </a:pPr>
            <a:r>
              <a:rPr lang="en-US" sz="1200" b="0" i="0" u="none" strike="noStrike" cap="none">
                <a:solidFill>
                  <a:srgbClr val="1E293B"/>
                </a:solidFill>
                <a:latin typeface="Plus Jakarta Sans"/>
                <a:ea typeface="Plus Jakarta Sans"/>
                <a:cs typeface="Plus Jakarta Sans"/>
                <a:sym typeface="Plus Jakarta Sans"/>
              </a:rPr>
              <a:t>Source: </a:t>
            </a:r>
            <a:r>
              <a:rPr lang="en-US" sz="1200" b="0" i="0" u="none" strike="noStrike" cap="none">
                <a:solidFill>
                  <a:srgbClr val="4F46E5"/>
                </a:solidFill>
                <a:latin typeface="Plus Jakarta Sans"/>
                <a:ea typeface="Plus Jakarta Sans"/>
                <a:cs typeface="Plus Jakarta Sans"/>
                <a:sym typeface="Plus Jakarta Sans"/>
              </a:rPr>
              <a:t>en.wikipedia.org</a:t>
            </a:r>
            <a:endParaRPr/>
          </a:p>
        </p:txBody>
      </p:sp>
      <p:pic>
        <p:nvPicPr>
          <p:cNvPr id="400" name="Google Shape;400;p31" descr="image.png"/>
          <p:cNvPicPr preferRelativeResize="0"/>
          <p:nvPr/>
        </p:nvPicPr>
        <p:blipFill rotWithShape="1">
          <a:blip r:embed="rId7">
            <a:alphaModFix/>
          </a:blip>
          <a:srcRect/>
          <a:stretch/>
        </p:blipFill>
        <p:spPr>
          <a:xfrm>
            <a:off x="495300" y="4772917"/>
            <a:ext cx="857250" cy="476250"/>
          </a:xfrm>
          <a:prstGeom prst="rect">
            <a:avLst/>
          </a:prstGeom>
          <a:noFill/>
          <a:ln>
            <a:noFill/>
          </a:ln>
        </p:spPr>
      </p:pic>
      <p:sp>
        <p:nvSpPr>
          <p:cNvPr id="401" name="Google Shape;401;p31"/>
          <p:cNvSpPr txBox="1"/>
          <p:nvPr/>
        </p:nvSpPr>
        <p:spPr>
          <a:xfrm>
            <a:off x="1590675" y="4707433"/>
            <a:ext cx="10106025" cy="346471"/>
          </a:xfrm>
          <a:prstGeom prst="rect">
            <a:avLst/>
          </a:prstGeom>
          <a:noFill/>
          <a:ln>
            <a:noFill/>
          </a:ln>
        </p:spPr>
        <p:txBody>
          <a:bodyPr spcFirstLastPara="1" wrap="square" lIns="0" tIns="0" rIns="0" bIns="0" anchor="t" anchorCtr="0">
            <a:spAutoFit/>
          </a:bodyPr>
          <a:lstStyle/>
          <a:p>
            <a:pPr marL="0" marR="0" lvl="0" indent="0" algn="l" rtl="0">
              <a:lnSpc>
                <a:spcPct val="139897"/>
              </a:lnSpc>
              <a:spcBef>
                <a:spcPts val="0"/>
              </a:spcBef>
              <a:spcAft>
                <a:spcPts val="0"/>
              </a:spcAft>
              <a:buNone/>
            </a:pPr>
            <a:r>
              <a:rPr lang="en-US" sz="975" b="0" i="0" u="none" strike="noStrike" cap="none">
                <a:solidFill>
                  <a:srgbClr val="1E293B"/>
                </a:solidFill>
                <a:latin typeface="Plus Jakarta Sans"/>
                <a:ea typeface="Plus Jakarta Sans"/>
                <a:cs typeface="Plus Jakarta Sans"/>
                <a:sym typeface="Plus Jakarta Sans"/>
              </a:rPr>
              <a:t>https://static.vecteezy.com/system/resources/previews/068/184/585/non_2x/heartwarming-scene-of-a-father-embracing-his-young-son-symbolizing-love-family-bond-and-paternal-care-in-a-joyful-and-cherished-moment-png.png</a:t>
            </a:r>
            <a:endParaRPr/>
          </a:p>
        </p:txBody>
      </p:sp>
      <p:sp>
        <p:nvSpPr>
          <p:cNvPr id="402" name="Google Shape;402;p31"/>
          <p:cNvSpPr txBox="1"/>
          <p:nvPr/>
        </p:nvSpPr>
        <p:spPr>
          <a:xfrm>
            <a:off x="1590675" y="5101530"/>
            <a:ext cx="10106025" cy="213270"/>
          </a:xfrm>
          <a:prstGeom prst="rect">
            <a:avLst/>
          </a:prstGeom>
          <a:noFill/>
          <a:ln>
            <a:noFill/>
          </a:ln>
        </p:spPr>
        <p:txBody>
          <a:bodyPr spcFirstLastPara="1" wrap="square" lIns="0" tIns="0" rIns="0" bIns="0" anchor="t" anchorCtr="0">
            <a:spAutoFit/>
          </a:bodyPr>
          <a:lstStyle/>
          <a:p>
            <a:pPr marL="0" marR="0" lvl="0" indent="0" algn="l" rtl="0">
              <a:lnSpc>
                <a:spcPct val="139916"/>
              </a:lnSpc>
              <a:spcBef>
                <a:spcPts val="0"/>
              </a:spcBef>
              <a:spcAft>
                <a:spcPts val="0"/>
              </a:spcAft>
              <a:buNone/>
            </a:pPr>
            <a:r>
              <a:rPr lang="en-US" sz="1200" b="0" i="0" u="none" strike="noStrike" cap="none">
                <a:solidFill>
                  <a:srgbClr val="1E293B"/>
                </a:solidFill>
                <a:latin typeface="Plus Jakarta Sans"/>
                <a:ea typeface="Plus Jakarta Sans"/>
                <a:cs typeface="Plus Jakarta Sans"/>
                <a:sym typeface="Plus Jakarta Sans"/>
              </a:rPr>
              <a:t>Source: </a:t>
            </a:r>
            <a:r>
              <a:rPr lang="en-US" sz="1200" b="0" i="0" u="none" strike="noStrike" cap="none">
                <a:solidFill>
                  <a:srgbClr val="4F46E5"/>
                </a:solidFill>
                <a:latin typeface="Plus Jakarta Sans"/>
                <a:ea typeface="Plus Jakarta Sans"/>
                <a:cs typeface="Plus Jakarta Sans"/>
                <a:sym typeface="Plus Jakarta Sans"/>
              </a:rPr>
              <a:t>www.vecteezy.com</a:t>
            </a:r>
            <a:endParaRPr/>
          </a:p>
        </p:txBody>
      </p:sp>
      <p:sp>
        <p:nvSpPr>
          <p:cNvPr id="403" name="Google Shape;403;p31"/>
          <p:cNvSpPr txBox="1"/>
          <p:nvPr/>
        </p:nvSpPr>
        <p:spPr>
          <a:xfrm>
            <a:off x="495300" y="381000"/>
            <a:ext cx="11696700" cy="416123"/>
          </a:xfrm>
          <a:prstGeom prst="rect">
            <a:avLst/>
          </a:prstGeom>
          <a:noFill/>
          <a:ln>
            <a:noFill/>
          </a:ln>
        </p:spPr>
        <p:txBody>
          <a:bodyPr spcFirstLastPara="1" wrap="square" lIns="0" tIns="0" rIns="0" bIns="0" anchor="t" anchorCtr="0">
            <a:spAutoFit/>
          </a:bodyPr>
          <a:lstStyle/>
          <a:p>
            <a:pPr marL="0" marR="0" lvl="0" indent="0" algn="l" rtl="0">
              <a:lnSpc>
                <a:spcPct val="114982"/>
              </a:lnSpc>
              <a:spcBef>
                <a:spcPts val="0"/>
              </a:spcBef>
              <a:spcAft>
                <a:spcPts val="0"/>
              </a:spcAft>
              <a:buNone/>
            </a:pPr>
            <a:r>
              <a:rPr lang="en-US" sz="2850" b="1" i="0" u="none" strike="noStrike" cap="none">
                <a:solidFill>
                  <a:srgbClr val="0F172A"/>
                </a:solidFill>
                <a:latin typeface="Cinzel"/>
                <a:ea typeface="Cinzel"/>
                <a:cs typeface="Cinzel"/>
                <a:sym typeface="Cinzel"/>
              </a:rPr>
              <a:t>Image Sources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Shape 93"/>
        <p:cNvGrpSpPr/>
        <p:nvPr/>
      </p:nvGrpSpPr>
      <p:grpSpPr>
        <a:xfrm>
          <a:off x="0" y="0"/>
          <a:ext cx="0" cy="0"/>
          <a:chOff x="0" y="0"/>
          <a:chExt cx="0" cy="0"/>
        </a:xfrm>
      </p:grpSpPr>
      <p:pic>
        <p:nvPicPr>
          <p:cNvPr id="94" name="Google Shape;94;p14"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5" name="Google Shape;95;p14"/>
          <p:cNvSpPr txBox="1"/>
          <p:nvPr/>
        </p:nvSpPr>
        <p:spPr>
          <a:xfrm>
            <a:off x="495300" y="5736282"/>
            <a:ext cx="11201400" cy="239910"/>
          </a:xfrm>
          <a:prstGeom prst="rect">
            <a:avLst/>
          </a:prstGeom>
          <a:noFill/>
          <a:ln>
            <a:noFill/>
          </a:ln>
        </p:spPr>
        <p:txBody>
          <a:bodyPr spcFirstLastPara="1" wrap="square" lIns="0" tIns="0" rIns="0" bIns="0" anchor="t" anchorCtr="0">
            <a:spAutoFit/>
          </a:bodyPr>
          <a:lstStyle/>
          <a:p>
            <a:pPr marL="0" marR="0" lvl="0" indent="0" algn="ctr" rtl="0">
              <a:lnSpc>
                <a:spcPct val="139925"/>
              </a:lnSpc>
              <a:spcBef>
                <a:spcPts val="0"/>
              </a:spcBef>
              <a:spcAft>
                <a:spcPts val="0"/>
              </a:spcAft>
              <a:buNone/>
            </a:pPr>
            <a:r>
              <a:rPr lang="en-US" sz="1350" b="1" i="0" u="none" strike="noStrike" cap="none">
                <a:solidFill>
                  <a:srgbClr val="475569"/>
                </a:solidFill>
                <a:latin typeface="Plus Jakarta Sans"/>
                <a:ea typeface="Plus Jakarta Sans"/>
                <a:cs typeface="Plus Jakarta Sans"/>
                <a:sym typeface="Plus Jakarta Sans"/>
              </a:rPr>
              <a:t>Venue:</a:t>
            </a:r>
            <a:r>
              <a:rPr lang="en-US" sz="1350" b="0" i="0" u="none" strike="noStrike" cap="none">
                <a:solidFill>
                  <a:srgbClr val="475569"/>
                </a:solidFill>
                <a:latin typeface="Plus Jakarta Sans"/>
                <a:ea typeface="Plus Jakarta Sans"/>
                <a:cs typeface="Plus Jakarta Sans"/>
                <a:sym typeface="Plus Jakarta Sans"/>
              </a:rPr>
              <a:t> All Saints Church Hall, CT5 1PG  |  </a:t>
            </a:r>
            <a:r>
              <a:rPr lang="en-US" sz="1350" b="1" i="0" u="none" strike="noStrike" cap="none">
                <a:solidFill>
                  <a:srgbClr val="475569"/>
                </a:solidFill>
                <a:latin typeface="Plus Jakarta Sans"/>
                <a:ea typeface="Plus Jakarta Sans"/>
                <a:cs typeface="Plus Jakarta Sans"/>
                <a:sym typeface="Plus Jakarta Sans"/>
              </a:rPr>
              <a:t>Time:</a:t>
            </a:r>
            <a:r>
              <a:rPr lang="en-US" sz="1350" b="0" i="0" u="none" strike="noStrike" cap="none">
                <a:solidFill>
                  <a:srgbClr val="475569"/>
                </a:solidFill>
                <a:latin typeface="Plus Jakarta Sans"/>
                <a:ea typeface="Plus Jakarta Sans"/>
                <a:cs typeface="Plus Jakarta Sans"/>
                <a:sym typeface="Plus Jakarta Sans"/>
              </a:rPr>
              <a:t> Wednesdays, 7:30pm – 9:15pm</a:t>
            </a:r>
            <a:endParaRPr/>
          </a:p>
        </p:txBody>
      </p:sp>
      <p:graphicFrame>
        <p:nvGraphicFramePr>
          <p:cNvPr id="96" name="Google Shape;96;p14"/>
          <p:cNvGraphicFramePr/>
          <p:nvPr/>
        </p:nvGraphicFramePr>
        <p:xfrm>
          <a:off x="495300" y="1469380"/>
          <a:ext cx="11163275" cy="4152600"/>
        </p:xfrm>
        <a:graphic>
          <a:graphicData uri="http://schemas.openxmlformats.org/drawingml/2006/table">
            <a:tbl>
              <a:tblPr firstRow="1" bandRow="1">
                <a:noFill/>
                <a:tableStyleId>{881FAB67-1B14-41D4-9415-B6AD336DBB58}</a:tableStyleId>
              </a:tblPr>
              <a:tblGrid>
                <a:gridCol w="2009325">
                  <a:extLst>
                    <a:ext uri="{9D8B030D-6E8A-4147-A177-3AD203B41FA5}">
                      <a16:colId xmlns:a16="http://schemas.microsoft.com/office/drawing/2014/main" val="20000"/>
                    </a:ext>
                  </a:extLst>
                </a:gridCol>
                <a:gridCol w="1116200">
                  <a:extLst>
                    <a:ext uri="{9D8B030D-6E8A-4147-A177-3AD203B41FA5}">
                      <a16:colId xmlns:a16="http://schemas.microsoft.com/office/drawing/2014/main" val="20001"/>
                    </a:ext>
                  </a:extLst>
                </a:gridCol>
                <a:gridCol w="4242050">
                  <a:extLst>
                    <a:ext uri="{9D8B030D-6E8A-4147-A177-3AD203B41FA5}">
                      <a16:colId xmlns:a16="http://schemas.microsoft.com/office/drawing/2014/main" val="20002"/>
                    </a:ext>
                  </a:extLst>
                </a:gridCol>
                <a:gridCol w="3795700">
                  <a:extLst>
                    <a:ext uri="{9D8B030D-6E8A-4147-A177-3AD203B41FA5}">
                      <a16:colId xmlns:a16="http://schemas.microsoft.com/office/drawing/2014/main" val="20003"/>
                    </a:ext>
                  </a:extLst>
                </a:gridCol>
              </a:tblGrid>
              <a:tr h="692100">
                <a:tc>
                  <a:txBody>
                    <a:bodyPr/>
                    <a:lstStyle/>
                    <a:p>
                      <a:pPr marL="0" marR="0" lvl="0" indent="0" algn="l" rtl="0">
                        <a:spcBef>
                          <a:spcPts val="0"/>
                        </a:spcBef>
                        <a:spcAft>
                          <a:spcPts val="0"/>
                        </a:spcAft>
                        <a:buNone/>
                      </a:pPr>
                      <a:r>
                        <a:rPr lang="en-US" sz="1500" b="1" i="0" u="none" strike="noStrike" cap="none">
                          <a:solidFill>
                            <a:srgbClr val="FFFFFF"/>
                          </a:solidFill>
                          <a:latin typeface="Plus Jakarta Sans"/>
                          <a:ea typeface="Plus Jakarta Sans"/>
                          <a:cs typeface="Plus Jakarta Sans"/>
                          <a:sym typeface="Plus Jakarta Sans"/>
                        </a:rPr>
                        <a:t>Date</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F172A"/>
                    </a:solidFill>
                  </a:tcPr>
                </a:tc>
                <a:tc>
                  <a:txBody>
                    <a:bodyPr/>
                    <a:lstStyle/>
                    <a:p>
                      <a:pPr marL="0" marR="0" lvl="0" indent="0" algn="l" rtl="0">
                        <a:spcBef>
                          <a:spcPts val="0"/>
                        </a:spcBef>
                        <a:spcAft>
                          <a:spcPts val="0"/>
                        </a:spcAft>
                        <a:buNone/>
                      </a:pPr>
                      <a:r>
                        <a:rPr lang="en-US" sz="1500" b="1" i="0" u="none" strike="noStrike" cap="none">
                          <a:solidFill>
                            <a:srgbClr val="FFFFFF"/>
                          </a:solidFill>
                          <a:latin typeface="Plus Jakarta Sans"/>
                          <a:ea typeface="Plus Jakarta Sans"/>
                          <a:cs typeface="Plus Jakarta Sans"/>
                          <a:sym typeface="Plus Jakarta Sans"/>
                        </a:rPr>
                        <a:t>Week</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F172A"/>
                    </a:solidFill>
                  </a:tcPr>
                </a:tc>
                <a:tc>
                  <a:txBody>
                    <a:bodyPr/>
                    <a:lstStyle/>
                    <a:p>
                      <a:pPr marL="0" marR="0" lvl="0" indent="0" algn="l" rtl="0">
                        <a:spcBef>
                          <a:spcPts val="0"/>
                        </a:spcBef>
                        <a:spcAft>
                          <a:spcPts val="0"/>
                        </a:spcAft>
                        <a:buNone/>
                      </a:pPr>
                      <a:r>
                        <a:rPr lang="en-US" sz="1500" b="1" i="0" u="none" strike="noStrike" cap="none">
                          <a:solidFill>
                            <a:srgbClr val="FFFFFF"/>
                          </a:solidFill>
                          <a:latin typeface="Plus Jakarta Sans"/>
                          <a:ea typeface="Plus Jakarta Sans"/>
                          <a:cs typeface="Plus Jakarta Sans"/>
                          <a:sym typeface="Plus Jakarta Sans"/>
                        </a:rPr>
                        <a:t>Theme</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F172A"/>
                    </a:solidFill>
                  </a:tcPr>
                </a:tc>
                <a:tc>
                  <a:txBody>
                    <a:bodyPr/>
                    <a:lstStyle/>
                    <a:p>
                      <a:pPr marL="0" marR="0" lvl="0" indent="0" algn="l" rtl="0">
                        <a:spcBef>
                          <a:spcPts val="0"/>
                        </a:spcBef>
                        <a:spcAft>
                          <a:spcPts val="0"/>
                        </a:spcAft>
                        <a:buNone/>
                      </a:pPr>
                      <a:r>
                        <a:rPr lang="en-US" sz="1500" b="1" i="0" u="none" strike="noStrike" cap="none">
                          <a:solidFill>
                            <a:srgbClr val="FFFFFF"/>
                          </a:solidFill>
                          <a:latin typeface="Plus Jakarta Sans"/>
                          <a:ea typeface="Plus Jakarta Sans"/>
                          <a:cs typeface="Plus Jakarta Sans"/>
                          <a:sym typeface="Plus Jakarta Sans"/>
                        </a:rPr>
                        <a:t>Optional Readings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F172A"/>
                    </a:solidFill>
                  </a:tcPr>
                </a:tc>
                <a:extLst>
                  <a:ext uri="{0D108BD9-81ED-4DB2-BD59-A6C34878D82A}">
                    <a16:rowId xmlns:a16="http://schemas.microsoft.com/office/drawing/2014/main" val="10000"/>
                  </a:ext>
                </a:extLst>
              </a:tr>
              <a:tr h="692100">
                <a:tc>
                  <a:txBody>
                    <a:bodyPr/>
                    <a:lstStyle/>
                    <a:p>
                      <a:pPr marL="0" marR="0" lvl="0" indent="0" algn="l" rtl="0">
                        <a:spcBef>
                          <a:spcPts val="0"/>
                        </a:spcBef>
                        <a:spcAft>
                          <a:spcPts val="0"/>
                        </a:spcAft>
                        <a:buNone/>
                      </a:pPr>
                      <a:r>
                        <a:rPr lang="en-US" sz="1350" b="0" i="0" u="none" strike="noStrike" cap="none">
                          <a:solidFill>
                            <a:srgbClr val="B45309"/>
                          </a:solidFill>
                          <a:latin typeface="Plus Jakarta Sans ExtraBold"/>
                          <a:ea typeface="Plus Jakarta Sans ExtraBold"/>
                          <a:cs typeface="Plus Jakarta Sans ExtraBold"/>
                          <a:sym typeface="Plus Jakarta Sans ExtraBold"/>
                        </a:rPr>
                        <a:t>29 July 2026</a:t>
                      </a:r>
                      <a:endParaRPr/>
                    </a:p>
                  </a:txBody>
                  <a:tcPr marL="2667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350" b="1" i="0" u="none" strike="noStrike" cap="none">
                          <a:solidFill>
                            <a:srgbClr val="1E293B"/>
                          </a:solidFill>
                          <a:latin typeface="Plus Jakarta Sans"/>
                          <a:ea typeface="Plus Jakarta Sans"/>
                          <a:cs typeface="Plus Jakarta Sans"/>
                          <a:sym typeface="Plus Jakarta Sans"/>
                        </a:rPr>
                        <a:t>Week 1</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350" b="1" i="0" u="none" strike="noStrike" cap="none">
                          <a:solidFill>
                            <a:srgbClr val="1E293B"/>
                          </a:solidFill>
                          <a:latin typeface="Plus Jakarta Sans"/>
                          <a:ea typeface="Plus Jakarta Sans"/>
                          <a:cs typeface="Plus Jakarta Sans"/>
                          <a:sym typeface="Plus Jakarta Sans"/>
                        </a:rPr>
                        <a:t>Faith Reborn: Deconstructing Caricatures &amp; Coming Home</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350" b="0" i="1" u="none" strike="noStrike" cap="none">
                          <a:solidFill>
                            <a:srgbClr val="1E293B"/>
                          </a:solidFill>
                          <a:latin typeface="Plus Jakarta Sans"/>
                          <a:ea typeface="Plus Jakarta Sans"/>
                          <a:cs typeface="Plus Jakarta Sans"/>
                          <a:sym typeface="Plus Jakarta Sans"/>
                        </a:rPr>
                        <a:t>God of Surprises</a:t>
                      </a:r>
                      <a:r>
                        <a:rPr lang="en-US" sz="1350" b="0" i="0" u="none" strike="noStrike" cap="none">
                          <a:solidFill>
                            <a:srgbClr val="1E293B"/>
                          </a:solidFill>
                          <a:latin typeface="Plus Jakarta Sans"/>
                          <a:ea typeface="Plus Jakarta Sans"/>
                          <a:cs typeface="Plus Jakarta Sans"/>
                          <a:sym typeface="Plus Jakarta Sans"/>
                        </a:rPr>
                        <a:t> (Hughes)</a:t>
                      </a:r>
                      <a:br>
                        <a:rPr lang="en-US" sz="1800" u="none" strike="noStrike" cap="none">
                          <a:solidFill>
                            <a:schemeClr val="dk1"/>
                          </a:solidFill>
                          <a:latin typeface="Calibri"/>
                          <a:ea typeface="Calibri"/>
                          <a:cs typeface="Calibri"/>
                          <a:sym typeface="Calibri"/>
                        </a:rPr>
                      </a:br>
                      <a:r>
                        <a:rPr lang="en-US" sz="1350" b="0" i="1" u="none" strike="noStrike" cap="none">
                          <a:solidFill>
                            <a:srgbClr val="1E293B"/>
                          </a:solidFill>
                          <a:latin typeface="Plus Jakarta Sans"/>
                          <a:ea typeface="Plus Jakarta Sans"/>
                          <a:cs typeface="Plus Jakarta Sans"/>
                          <a:sym typeface="Plus Jakarta Sans"/>
                        </a:rPr>
                        <a:t>Return of the Prodigal Son</a:t>
                      </a:r>
                      <a:r>
                        <a:rPr lang="en-US" sz="1350" b="0" i="0" u="none" strike="noStrike" cap="none">
                          <a:solidFill>
                            <a:srgbClr val="1E293B"/>
                          </a:solidFill>
                          <a:latin typeface="Plus Jakarta Sans"/>
                          <a:ea typeface="Plus Jakarta Sans"/>
                          <a:cs typeface="Plus Jakarta Sans"/>
                          <a:sym typeface="Plus Jakarta Sans"/>
                        </a:rPr>
                        <a:t> (Nouwen)</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692100">
                <a:tc>
                  <a:txBody>
                    <a:bodyPr/>
                    <a:lstStyle/>
                    <a:p>
                      <a:pPr marL="0" marR="0" lvl="0" indent="0" algn="l" rtl="0">
                        <a:spcBef>
                          <a:spcPts val="0"/>
                        </a:spcBef>
                        <a:spcAft>
                          <a:spcPts val="0"/>
                        </a:spcAft>
                        <a:buNone/>
                      </a:pPr>
                      <a:r>
                        <a:rPr lang="en-US" sz="1350" b="0" i="0" u="none" strike="noStrike" cap="none">
                          <a:solidFill>
                            <a:srgbClr val="B45309"/>
                          </a:solidFill>
                          <a:latin typeface="Plus Jakarta Sans ExtraBold"/>
                          <a:ea typeface="Plus Jakarta Sans ExtraBold"/>
                          <a:cs typeface="Plus Jakarta Sans ExtraBold"/>
                          <a:sym typeface="Plus Jakarta Sans ExtraBold"/>
                        </a:rPr>
                        <a:t>5 Aug 2026</a:t>
                      </a:r>
                      <a:endParaRPr/>
                    </a:p>
                  </a:txBody>
                  <a:tcPr marL="2667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350" b="1" i="0" u="none" strike="noStrike" cap="none">
                          <a:solidFill>
                            <a:srgbClr val="1E293B"/>
                          </a:solidFill>
                          <a:latin typeface="Plus Jakarta Sans"/>
                          <a:ea typeface="Plus Jakarta Sans"/>
                          <a:cs typeface="Plus Jakarta Sans"/>
                          <a:sym typeface="Plus Jakarta Sans"/>
                        </a:rPr>
                        <a:t>Week 2</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350" b="1" i="0" u="none" strike="noStrike" cap="none">
                          <a:solidFill>
                            <a:srgbClr val="1E293B"/>
                          </a:solidFill>
                          <a:latin typeface="Plus Jakarta Sans"/>
                          <a:ea typeface="Plus Jakarta Sans"/>
                          <a:cs typeface="Plus Jakarta Sans"/>
                          <a:sym typeface="Plus Jakarta Sans"/>
                        </a:rPr>
                        <a:t>Blind Faith? Reason, Doubt, &amp; Intellectual Integrity</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350" b="0" i="1" u="none" strike="noStrike" cap="none">
                          <a:solidFill>
                            <a:srgbClr val="1E293B"/>
                          </a:solidFill>
                          <a:latin typeface="Plus Jakarta Sans"/>
                          <a:ea typeface="Plus Jakarta Sans"/>
                          <a:cs typeface="Plus Jakarta Sans"/>
                          <a:sym typeface="Plus Jakarta Sans"/>
                        </a:rPr>
                        <a:t>Story of Philosophy</a:t>
                      </a:r>
                      <a:r>
                        <a:rPr lang="en-US" sz="1350" b="0" i="0" u="none" strike="noStrike" cap="none">
                          <a:solidFill>
                            <a:srgbClr val="1E293B"/>
                          </a:solidFill>
                          <a:latin typeface="Plus Jakarta Sans"/>
                          <a:ea typeface="Plus Jakarta Sans"/>
                          <a:cs typeface="Plus Jakarta Sans"/>
                          <a:sym typeface="Plus Jakarta Sans"/>
                        </a:rPr>
                        <a:t> (Magee)</a:t>
                      </a:r>
                      <a:br>
                        <a:rPr lang="en-US" sz="1800" u="none" strike="noStrike" cap="none">
                          <a:solidFill>
                            <a:schemeClr val="dk1"/>
                          </a:solidFill>
                          <a:latin typeface="Calibri"/>
                          <a:ea typeface="Calibri"/>
                          <a:cs typeface="Calibri"/>
                          <a:sym typeface="Calibri"/>
                        </a:rPr>
                      </a:br>
                      <a:r>
                        <a:rPr lang="en-US" sz="1350" b="0" i="1" u="none" strike="noStrike" cap="none">
                          <a:solidFill>
                            <a:srgbClr val="1E293B"/>
                          </a:solidFill>
                          <a:latin typeface="Plus Jakarta Sans"/>
                          <a:ea typeface="Plus Jakarta Sans"/>
                          <a:cs typeface="Plus Jakarta Sans"/>
                          <a:sym typeface="Plus Jakarta Sans"/>
                        </a:rPr>
                        <a:t>Case for God</a:t>
                      </a:r>
                      <a:r>
                        <a:rPr lang="en-US" sz="1350" b="0" i="0" u="none" strike="noStrike" cap="none">
                          <a:solidFill>
                            <a:srgbClr val="1E293B"/>
                          </a:solidFill>
                          <a:latin typeface="Plus Jakarta Sans"/>
                          <a:ea typeface="Plus Jakarta Sans"/>
                          <a:cs typeface="Plus Jakarta Sans"/>
                          <a:sym typeface="Plus Jakarta Sans"/>
                        </a:rPr>
                        <a:t> (Williams)</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692100">
                <a:tc>
                  <a:txBody>
                    <a:bodyPr/>
                    <a:lstStyle/>
                    <a:p>
                      <a:pPr marL="0" marR="0" lvl="0" indent="0" algn="l" rtl="0">
                        <a:spcBef>
                          <a:spcPts val="0"/>
                        </a:spcBef>
                        <a:spcAft>
                          <a:spcPts val="0"/>
                        </a:spcAft>
                        <a:buNone/>
                      </a:pPr>
                      <a:r>
                        <a:rPr lang="en-US" sz="1350" b="0" i="0" u="none" strike="noStrike" cap="none">
                          <a:solidFill>
                            <a:srgbClr val="B45309"/>
                          </a:solidFill>
                          <a:latin typeface="Plus Jakarta Sans ExtraBold"/>
                          <a:ea typeface="Plus Jakarta Sans ExtraBold"/>
                          <a:cs typeface="Plus Jakarta Sans ExtraBold"/>
                          <a:sym typeface="Plus Jakarta Sans ExtraBold"/>
                        </a:rPr>
                        <a:t>12 Aug 2026</a:t>
                      </a:r>
                      <a:endParaRPr/>
                    </a:p>
                  </a:txBody>
                  <a:tcPr marL="2667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350" b="1" i="0" u="none" strike="noStrike" cap="none">
                          <a:solidFill>
                            <a:srgbClr val="1E293B"/>
                          </a:solidFill>
                          <a:latin typeface="Plus Jakarta Sans"/>
                          <a:ea typeface="Plus Jakarta Sans"/>
                          <a:cs typeface="Plus Jakarta Sans"/>
                          <a:sym typeface="Plus Jakarta Sans"/>
                        </a:rPr>
                        <a:t>Week 3</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350" b="1" i="0" u="none" strike="noStrike" cap="none">
                          <a:solidFill>
                            <a:srgbClr val="1E293B"/>
                          </a:solidFill>
                          <a:latin typeface="Plus Jakarta Sans"/>
                          <a:ea typeface="Plus Jakarta Sans"/>
                          <a:cs typeface="Plus Jakarta Sans"/>
                          <a:sym typeface="Plus Jakarta Sans"/>
                        </a:rPr>
                        <a:t>Faith in Whom or What? The Cosmic &amp; Universal Christ</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350" b="0" i="1" u="none" strike="noStrike" cap="none">
                          <a:solidFill>
                            <a:srgbClr val="1E293B"/>
                          </a:solidFill>
                          <a:latin typeface="Plus Jakarta Sans"/>
                          <a:ea typeface="Plus Jakarta Sans"/>
                          <a:cs typeface="Plus Jakarta Sans"/>
                          <a:sym typeface="Plus Jakarta Sans"/>
                        </a:rPr>
                        <a:t>Following Celtic Way</a:t>
                      </a:r>
                      <a:r>
                        <a:rPr lang="en-US" sz="1350" b="0" i="0" u="none" strike="noStrike" cap="none">
                          <a:solidFill>
                            <a:srgbClr val="1E293B"/>
                          </a:solidFill>
                          <a:latin typeface="Plus Jakarta Sans"/>
                          <a:ea typeface="Plus Jakarta Sans"/>
                          <a:cs typeface="Plus Jakarta Sans"/>
                          <a:sym typeface="Plus Jakarta Sans"/>
                        </a:rPr>
                        <a:t> (Bradley)</a:t>
                      </a:r>
                      <a:br>
                        <a:rPr lang="en-US" sz="1800" u="none" strike="noStrike" cap="none">
                          <a:solidFill>
                            <a:schemeClr val="dk1"/>
                          </a:solidFill>
                          <a:latin typeface="Calibri"/>
                          <a:ea typeface="Calibri"/>
                          <a:cs typeface="Calibri"/>
                          <a:sym typeface="Calibri"/>
                        </a:rPr>
                      </a:br>
                      <a:r>
                        <a:rPr lang="en-US" sz="1350" b="0" i="1" u="none" strike="noStrike" cap="none">
                          <a:solidFill>
                            <a:srgbClr val="1E293B"/>
                          </a:solidFill>
                          <a:latin typeface="Plus Jakarta Sans"/>
                          <a:ea typeface="Plus Jakarta Sans"/>
                          <a:cs typeface="Plus Jakarta Sans"/>
                          <a:sym typeface="Plus Jakarta Sans"/>
                        </a:rPr>
                        <a:t>Universal Christ</a:t>
                      </a:r>
                      <a:r>
                        <a:rPr lang="en-US" sz="1350" b="0" i="0" u="none" strike="noStrike" cap="none">
                          <a:solidFill>
                            <a:srgbClr val="1E293B"/>
                          </a:solidFill>
                          <a:latin typeface="Plus Jakarta Sans"/>
                          <a:ea typeface="Plus Jakarta Sans"/>
                          <a:cs typeface="Plus Jakarta Sans"/>
                          <a:sym typeface="Plus Jakarta Sans"/>
                        </a:rPr>
                        <a:t> (Rohr)</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692100">
                <a:tc>
                  <a:txBody>
                    <a:bodyPr/>
                    <a:lstStyle/>
                    <a:p>
                      <a:pPr marL="0" marR="0" lvl="0" indent="0" algn="l" rtl="0">
                        <a:spcBef>
                          <a:spcPts val="0"/>
                        </a:spcBef>
                        <a:spcAft>
                          <a:spcPts val="0"/>
                        </a:spcAft>
                        <a:buNone/>
                      </a:pPr>
                      <a:r>
                        <a:rPr lang="en-US" sz="1350" b="0" i="0" u="none" strike="noStrike" cap="none">
                          <a:solidFill>
                            <a:srgbClr val="B45309"/>
                          </a:solidFill>
                          <a:latin typeface="Plus Jakarta Sans ExtraBold"/>
                          <a:ea typeface="Plus Jakarta Sans ExtraBold"/>
                          <a:cs typeface="Plus Jakarta Sans ExtraBold"/>
                          <a:sym typeface="Plus Jakarta Sans ExtraBold"/>
                        </a:rPr>
                        <a:t>19 Aug 2026</a:t>
                      </a:r>
                      <a:endParaRPr/>
                    </a:p>
                  </a:txBody>
                  <a:tcPr marL="2667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350" b="1" i="0" u="none" strike="noStrike" cap="none">
                          <a:solidFill>
                            <a:srgbClr val="1E293B"/>
                          </a:solidFill>
                          <a:latin typeface="Plus Jakarta Sans"/>
                          <a:ea typeface="Plus Jakarta Sans"/>
                          <a:cs typeface="Plus Jakarta Sans"/>
                          <a:sym typeface="Plus Jakarta Sans"/>
                        </a:rPr>
                        <a:t>Week 4</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350" b="1" i="0" u="none" strike="noStrike" cap="none">
                          <a:solidFill>
                            <a:srgbClr val="1E293B"/>
                          </a:solidFill>
                          <a:latin typeface="Plus Jakarta Sans"/>
                          <a:ea typeface="Plus Jakarta Sans"/>
                          <a:cs typeface="Plus Jakarta Sans"/>
                          <a:sym typeface="Plus Jakarta Sans"/>
                        </a:rPr>
                        <a:t>Stepping Out in Faith: Cost &amp; Radical Risk of Discipleship</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350" b="0" i="1" u="none" strike="noStrike" cap="none">
                          <a:solidFill>
                            <a:srgbClr val="1E293B"/>
                          </a:solidFill>
                          <a:latin typeface="Plus Jakarta Sans"/>
                          <a:ea typeface="Plus Jakarta Sans"/>
                          <a:cs typeface="Plus Jakarta Sans"/>
                          <a:sym typeface="Plus Jakarta Sans"/>
                        </a:rPr>
                        <a:t>Discipleship</a:t>
                      </a:r>
                      <a:r>
                        <a:rPr lang="en-US" sz="1350" b="0" i="0" u="none" strike="noStrike" cap="none">
                          <a:solidFill>
                            <a:srgbClr val="1E293B"/>
                          </a:solidFill>
                          <a:latin typeface="Plus Jakarta Sans"/>
                          <a:ea typeface="Plus Jakarta Sans"/>
                          <a:cs typeface="Plus Jakarta Sans"/>
                          <a:sym typeface="Plus Jakarta Sans"/>
                        </a:rPr>
                        <a:t> (Watson)</a:t>
                      </a:r>
                      <a:br>
                        <a:rPr lang="en-US" sz="1800" u="none" strike="noStrike" cap="none">
                          <a:solidFill>
                            <a:schemeClr val="dk1"/>
                          </a:solidFill>
                          <a:latin typeface="Calibri"/>
                          <a:ea typeface="Calibri"/>
                          <a:cs typeface="Calibri"/>
                          <a:sym typeface="Calibri"/>
                        </a:rPr>
                      </a:br>
                      <a:r>
                        <a:rPr lang="en-US" sz="1350" b="0" i="1" u="none" strike="noStrike" cap="none">
                          <a:solidFill>
                            <a:srgbClr val="1E293B"/>
                          </a:solidFill>
                          <a:latin typeface="Plus Jakarta Sans"/>
                          <a:ea typeface="Plus Jakarta Sans"/>
                          <a:cs typeface="Plus Jakarta Sans"/>
                          <a:sym typeface="Plus Jakarta Sans"/>
                        </a:rPr>
                        <a:t>Discipleship</a:t>
                      </a:r>
                      <a:r>
                        <a:rPr lang="en-US" sz="1350" b="0" i="0" u="none" strike="noStrike" cap="none">
                          <a:solidFill>
                            <a:srgbClr val="1E293B"/>
                          </a:solidFill>
                          <a:latin typeface="Plus Jakarta Sans"/>
                          <a:ea typeface="Plus Jakarta Sans"/>
                          <a:cs typeface="Plus Jakarta Sans"/>
                          <a:sym typeface="Plus Jakarta Sans"/>
                        </a:rPr>
                        <a:t> (Arnold)</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692100">
                <a:tc>
                  <a:txBody>
                    <a:bodyPr/>
                    <a:lstStyle/>
                    <a:p>
                      <a:pPr marL="0" marR="0" lvl="0" indent="0" algn="l" rtl="0">
                        <a:spcBef>
                          <a:spcPts val="0"/>
                        </a:spcBef>
                        <a:spcAft>
                          <a:spcPts val="0"/>
                        </a:spcAft>
                        <a:buNone/>
                      </a:pPr>
                      <a:r>
                        <a:rPr lang="en-US" sz="1350" b="0" i="0" u="none" strike="noStrike" cap="none">
                          <a:solidFill>
                            <a:srgbClr val="B45309"/>
                          </a:solidFill>
                          <a:latin typeface="Plus Jakarta Sans ExtraBold"/>
                          <a:ea typeface="Plus Jakarta Sans ExtraBold"/>
                          <a:cs typeface="Plus Jakarta Sans ExtraBold"/>
                          <a:sym typeface="Plus Jakarta Sans ExtraBold"/>
                        </a:rPr>
                        <a:t>26 Aug 2026</a:t>
                      </a:r>
                      <a:endParaRPr/>
                    </a:p>
                  </a:txBody>
                  <a:tcPr marL="2667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350" b="1" i="0" u="none" strike="noStrike" cap="none">
                          <a:solidFill>
                            <a:srgbClr val="1E293B"/>
                          </a:solidFill>
                          <a:latin typeface="Plus Jakarta Sans"/>
                          <a:ea typeface="Plus Jakarta Sans"/>
                          <a:cs typeface="Plus Jakarta Sans"/>
                          <a:sym typeface="Plus Jakarta Sans"/>
                        </a:rPr>
                        <a:t>Week 5</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350" b="1" i="0" u="none" strike="noStrike" cap="none">
                          <a:solidFill>
                            <a:srgbClr val="1E293B"/>
                          </a:solidFill>
                          <a:latin typeface="Plus Jakarta Sans"/>
                          <a:ea typeface="Plus Jakarta Sans"/>
                          <a:cs typeface="Plus Jakarta Sans"/>
                          <a:sym typeface="Plus Jakarta Sans"/>
                        </a:rPr>
                        <a:t>Growing in Faith: Furnace of Suffering &amp; Problem of Evil</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350" b="0" i="1" u="none" strike="noStrike" cap="none">
                          <a:solidFill>
                            <a:srgbClr val="1E293B"/>
                          </a:solidFill>
                          <a:latin typeface="Plus Jakarta Sans"/>
                          <a:ea typeface="Plus Jakarta Sans"/>
                          <a:cs typeface="Plus Jakarta Sans"/>
                          <a:sym typeface="Plus Jakarta Sans"/>
                        </a:rPr>
                        <a:t>The Thorn</a:t>
                      </a:r>
                      <a:r>
                        <a:rPr lang="en-US" sz="1350" b="0" i="0" u="none" strike="noStrike" cap="none">
                          <a:solidFill>
                            <a:srgbClr val="1E293B"/>
                          </a:solidFill>
                          <a:latin typeface="Plus Jakarta Sans"/>
                          <a:ea typeface="Plus Jakarta Sans"/>
                          <a:cs typeface="Plus Jakarta Sans"/>
                          <a:sym typeface="Plus Jakarta Sans"/>
                        </a:rPr>
                        <a:t> (Kendall)</a:t>
                      </a:r>
                      <a:br>
                        <a:rPr lang="en-US" sz="1800" u="none" strike="noStrike" cap="none">
                          <a:solidFill>
                            <a:schemeClr val="dk1"/>
                          </a:solidFill>
                          <a:latin typeface="Calibri"/>
                          <a:ea typeface="Calibri"/>
                          <a:cs typeface="Calibri"/>
                          <a:sym typeface="Calibri"/>
                        </a:rPr>
                      </a:br>
                      <a:r>
                        <a:rPr lang="en-US" sz="1350" b="0" i="1" u="none" strike="noStrike" cap="none">
                          <a:solidFill>
                            <a:srgbClr val="1E293B"/>
                          </a:solidFill>
                          <a:latin typeface="Plus Jakarta Sans"/>
                          <a:ea typeface="Plus Jakarta Sans"/>
                          <a:cs typeface="Plus Jakarta Sans"/>
                          <a:sym typeface="Plus Jakarta Sans"/>
                        </a:rPr>
                        <a:t>The Shack</a:t>
                      </a:r>
                      <a:r>
                        <a:rPr lang="en-US" sz="1350" b="0" i="0" u="none" strike="noStrike" cap="none">
                          <a:solidFill>
                            <a:srgbClr val="1E293B"/>
                          </a:solidFill>
                          <a:latin typeface="Plus Jakarta Sans"/>
                          <a:ea typeface="Plus Jakarta Sans"/>
                          <a:cs typeface="Plus Jakarta Sans"/>
                          <a:sym typeface="Plus Jakarta Sans"/>
                        </a:rPr>
                        <a:t> (Young)</a:t>
                      </a:r>
                      <a:endParaRPr/>
                    </a:p>
                  </a:txBody>
                  <a:tcPr marL="63500" marR="63500" marT="25400" marB="254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97" name="Google Shape;97;p14"/>
          <p:cNvSpPr/>
          <p:nvPr/>
        </p:nvSpPr>
        <p:spPr>
          <a:xfrm>
            <a:off x="514350" y="2002780"/>
            <a:ext cx="2009328"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8" name="Google Shape;98;p14"/>
          <p:cNvSpPr/>
          <p:nvPr/>
        </p:nvSpPr>
        <p:spPr>
          <a:xfrm>
            <a:off x="2523678" y="2002780"/>
            <a:ext cx="1116210"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99" name="Google Shape;99;p14"/>
          <p:cNvSpPr/>
          <p:nvPr/>
        </p:nvSpPr>
        <p:spPr>
          <a:xfrm>
            <a:off x="3639889" y="2002780"/>
            <a:ext cx="4242048"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0" name="Google Shape;100;p14"/>
          <p:cNvSpPr/>
          <p:nvPr/>
        </p:nvSpPr>
        <p:spPr>
          <a:xfrm>
            <a:off x="7881937" y="2002780"/>
            <a:ext cx="3795712"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1" name="Google Shape;101;p14"/>
          <p:cNvSpPr/>
          <p:nvPr/>
        </p:nvSpPr>
        <p:spPr>
          <a:xfrm>
            <a:off x="514350" y="2722810"/>
            <a:ext cx="2009328"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2" name="Google Shape;102;p14"/>
          <p:cNvSpPr/>
          <p:nvPr/>
        </p:nvSpPr>
        <p:spPr>
          <a:xfrm>
            <a:off x="2523678" y="2722810"/>
            <a:ext cx="1116210"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3" name="Google Shape;103;p14"/>
          <p:cNvSpPr/>
          <p:nvPr/>
        </p:nvSpPr>
        <p:spPr>
          <a:xfrm>
            <a:off x="3639889" y="2722810"/>
            <a:ext cx="4242048"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4" name="Google Shape;104;p14"/>
          <p:cNvSpPr/>
          <p:nvPr/>
        </p:nvSpPr>
        <p:spPr>
          <a:xfrm>
            <a:off x="7881937" y="2722810"/>
            <a:ext cx="3795712"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5" name="Google Shape;105;p14"/>
          <p:cNvSpPr/>
          <p:nvPr/>
        </p:nvSpPr>
        <p:spPr>
          <a:xfrm>
            <a:off x="514350" y="3442841"/>
            <a:ext cx="2009328"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6" name="Google Shape;106;p14"/>
          <p:cNvSpPr/>
          <p:nvPr/>
        </p:nvSpPr>
        <p:spPr>
          <a:xfrm>
            <a:off x="2523678" y="3442841"/>
            <a:ext cx="1116210"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7" name="Google Shape;107;p14"/>
          <p:cNvSpPr/>
          <p:nvPr/>
        </p:nvSpPr>
        <p:spPr>
          <a:xfrm>
            <a:off x="3639889" y="3442841"/>
            <a:ext cx="4242048"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8" name="Google Shape;108;p14"/>
          <p:cNvSpPr/>
          <p:nvPr/>
        </p:nvSpPr>
        <p:spPr>
          <a:xfrm>
            <a:off x="7881937" y="3442841"/>
            <a:ext cx="3795712"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9" name="Google Shape;109;p14"/>
          <p:cNvSpPr/>
          <p:nvPr/>
        </p:nvSpPr>
        <p:spPr>
          <a:xfrm>
            <a:off x="514350" y="4162871"/>
            <a:ext cx="2009328"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0" name="Google Shape;110;p14"/>
          <p:cNvSpPr/>
          <p:nvPr/>
        </p:nvSpPr>
        <p:spPr>
          <a:xfrm>
            <a:off x="2523678" y="4162871"/>
            <a:ext cx="1116210"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1" name="Google Shape;111;p14"/>
          <p:cNvSpPr/>
          <p:nvPr/>
        </p:nvSpPr>
        <p:spPr>
          <a:xfrm>
            <a:off x="3639889" y="4162871"/>
            <a:ext cx="4242048"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2" name="Google Shape;112;p14"/>
          <p:cNvSpPr/>
          <p:nvPr/>
        </p:nvSpPr>
        <p:spPr>
          <a:xfrm>
            <a:off x="7881937" y="4162871"/>
            <a:ext cx="3795712"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3" name="Google Shape;113;p14"/>
          <p:cNvSpPr/>
          <p:nvPr/>
        </p:nvSpPr>
        <p:spPr>
          <a:xfrm>
            <a:off x="514350" y="4882901"/>
            <a:ext cx="2009328"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4" name="Google Shape;114;p14"/>
          <p:cNvSpPr/>
          <p:nvPr/>
        </p:nvSpPr>
        <p:spPr>
          <a:xfrm>
            <a:off x="2523678" y="4882901"/>
            <a:ext cx="1116210"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5" name="Google Shape;115;p14"/>
          <p:cNvSpPr/>
          <p:nvPr/>
        </p:nvSpPr>
        <p:spPr>
          <a:xfrm>
            <a:off x="3639889" y="4882901"/>
            <a:ext cx="4242048"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6" name="Google Shape;116;p14"/>
          <p:cNvSpPr/>
          <p:nvPr/>
        </p:nvSpPr>
        <p:spPr>
          <a:xfrm>
            <a:off x="7881937" y="4882901"/>
            <a:ext cx="3795712" cy="9525"/>
          </a:xfrm>
          <a:prstGeom prst="rect">
            <a:avLst/>
          </a:prstGeom>
          <a:solidFill>
            <a:srgbClr val="CBD5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17" name="Google Shape;117;p14" descr="image.png"/>
          <p:cNvPicPr preferRelativeResize="0"/>
          <p:nvPr/>
        </p:nvPicPr>
        <p:blipFill rotWithShape="1">
          <a:blip r:embed="rId4">
            <a:alphaModFix/>
          </a:blip>
          <a:srcRect/>
          <a:stretch/>
        </p:blipFill>
        <p:spPr>
          <a:xfrm>
            <a:off x="666750" y="4449960"/>
            <a:ext cx="152400" cy="171450"/>
          </a:xfrm>
          <a:prstGeom prst="rect">
            <a:avLst/>
          </a:prstGeom>
          <a:noFill/>
          <a:ln>
            <a:noFill/>
          </a:ln>
        </p:spPr>
      </p:pic>
      <p:pic>
        <p:nvPicPr>
          <p:cNvPr id="118" name="Google Shape;118;p14" descr="image.png"/>
          <p:cNvPicPr preferRelativeResize="0"/>
          <p:nvPr/>
        </p:nvPicPr>
        <p:blipFill rotWithShape="1">
          <a:blip r:embed="rId5">
            <a:alphaModFix/>
          </a:blip>
          <a:srcRect/>
          <a:stretch/>
        </p:blipFill>
        <p:spPr>
          <a:xfrm>
            <a:off x="666750" y="2289869"/>
            <a:ext cx="152400" cy="171450"/>
          </a:xfrm>
          <a:prstGeom prst="rect">
            <a:avLst/>
          </a:prstGeom>
          <a:noFill/>
          <a:ln>
            <a:noFill/>
          </a:ln>
        </p:spPr>
      </p:pic>
      <p:pic>
        <p:nvPicPr>
          <p:cNvPr id="119" name="Google Shape;119;p14" descr="image.png"/>
          <p:cNvPicPr preferRelativeResize="0"/>
          <p:nvPr/>
        </p:nvPicPr>
        <p:blipFill rotWithShape="1">
          <a:blip r:embed="rId6">
            <a:alphaModFix/>
          </a:blip>
          <a:srcRect/>
          <a:stretch/>
        </p:blipFill>
        <p:spPr>
          <a:xfrm>
            <a:off x="666750" y="3729930"/>
            <a:ext cx="152400" cy="171450"/>
          </a:xfrm>
          <a:prstGeom prst="rect">
            <a:avLst/>
          </a:prstGeom>
          <a:noFill/>
          <a:ln>
            <a:noFill/>
          </a:ln>
        </p:spPr>
      </p:pic>
      <p:pic>
        <p:nvPicPr>
          <p:cNvPr id="120" name="Google Shape;120;p14" descr="image.png"/>
          <p:cNvPicPr preferRelativeResize="0"/>
          <p:nvPr/>
        </p:nvPicPr>
        <p:blipFill rotWithShape="1">
          <a:blip r:embed="rId7">
            <a:alphaModFix/>
          </a:blip>
          <a:srcRect/>
          <a:stretch/>
        </p:blipFill>
        <p:spPr>
          <a:xfrm>
            <a:off x="666750" y="3009900"/>
            <a:ext cx="152400" cy="171450"/>
          </a:xfrm>
          <a:prstGeom prst="rect">
            <a:avLst/>
          </a:prstGeom>
          <a:noFill/>
          <a:ln>
            <a:noFill/>
          </a:ln>
        </p:spPr>
      </p:pic>
      <p:pic>
        <p:nvPicPr>
          <p:cNvPr id="121" name="Google Shape;121;p14" descr="image.png"/>
          <p:cNvPicPr preferRelativeResize="0"/>
          <p:nvPr/>
        </p:nvPicPr>
        <p:blipFill rotWithShape="1">
          <a:blip r:embed="rId6">
            <a:alphaModFix/>
          </a:blip>
          <a:srcRect/>
          <a:stretch/>
        </p:blipFill>
        <p:spPr>
          <a:xfrm>
            <a:off x="666750" y="5169991"/>
            <a:ext cx="152400" cy="171450"/>
          </a:xfrm>
          <a:prstGeom prst="rect">
            <a:avLst/>
          </a:prstGeom>
          <a:noFill/>
          <a:ln>
            <a:noFill/>
          </a:ln>
        </p:spPr>
      </p:pic>
      <p:pic>
        <p:nvPicPr>
          <p:cNvPr id="122" name="Google Shape;122;p14" descr="image.png"/>
          <p:cNvPicPr preferRelativeResize="0"/>
          <p:nvPr/>
        </p:nvPicPr>
        <p:blipFill rotWithShape="1">
          <a:blip r:embed="rId5">
            <a:alphaModFix/>
          </a:blip>
          <a:srcRect/>
          <a:stretch/>
        </p:blipFill>
        <p:spPr>
          <a:xfrm>
            <a:off x="666750" y="2289869"/>
            <a:ext cx="152400" cy="171450"/>
          </a:xfrm>
          <a:prstGeom prst="rect">
            <a:avLst/>
          </a:prstGeom>
          <a:noFill/>
          <a:ln>
            <a:noFill/>
          </a:ln>
        </p:spPr>
      </p:pic>
      <p:pic>
        <p:nvPicPr>
          <p:cNvPr id="123" name="Google Shape;123;p14" descr="image.png"/>
          <p:cNvPicPr preferRelativeResize="0"/>
          <p:nvPr/>
        </p:nvPicPr>
        <p:blipFill rotWithShape="1">
          <a:blip r:embed="rId7">
            <a:alphaModFix/>
          </a:blip>
          <a:srcRect/>
          <a:stretch/>
        </p:blipFill>
        <p:spPr>
          <a:xfrm>
            <a:off x="666750" y="3009900"/>
            <a:ext cx="152400" cy="171450"/>
          </a:xfrm>
          <a:prstGeom prst="rect">
            <a:avLst/>
          </a:prstGeom>
          <a:noFill/>
          <a:ln>
            <a:noFill/>
          </a:ln>
        </p:spPr>
      </p:pic>
      <p:pic>
        <p:nvPicPr>
          <p:cNvPr id="124" name="Google Shape;124;p14" descr="image.png"/>
          <p:cNvPicPr preferRelativeResize="0"/>
          <p:nvPr/>
        </p:nvPicPr>
        <p:blipFill rotWithShape="1">
          <a:blip r:embed="rId6">
            <a:alphaModFix/>
          </a:blip>
          <a:srcRect/>
          <a:stretch/>
        </p:blipFill>
        <p:spPr>
          <a:xfrm>
            <a:off x="666750" y="3729930"/>
            <a:ext cx="152400" cy="171450"/>
          </a:xfrm>
          <a:prstGeom prst="rect">
            <a:avLst/>
          </a:prstGeom>
          <a:noFill/>
          <a:ln>
            <a:noFill/>
          </a:ln>
        </p:spPr>
      </p:pic>
      <p:pic>
        <p:nvPicPr>
          <p:cNvPr id="125" name="Google Shape;125;p14" descr="image.png"/>
          <p:cNvPicPr preferRelativeResize="0"/>
          <p:nvPr/>
        </p:nvPicPr>
        <p:blipFill rotWithShape="1">
          <a:blip r:embed="rId4">
            <a:alphaModFix/>
          </a:blip>
          <a:srcRect/>
          <a:stretch/>
        </p:blipFill>
        <p:spPr>
          <a:xfrm>
            <a:off x="666750" y="4449960"/>
            <a:ext cx="152400" cy="171450"/>
          </a:xfrm>
          <a:prstGeom prst="rect">
            <a:avLst/>
          </a:prstGeom>
          <a:noFill/>
          <a:ln>
            <a:noFill/>
          </a:ln>
        </p:spPr>
      </p:pic>
      <p:pic>
        <p:nvPicPr>
          <p:cNvPr id="126" name="Google Shape;126;p14" descr="image.png"/>
          <p:cNvPicPr preferRelativeResize="0"/>
          <p:nvPr/>
        </p:nvPicPr>
        <p:blipFill rotWithShape="1">
          <a:blip r:embed="rId6">
            <a:alphaModFix/>
          </a:blip>
          <a:srcRect/>
          <a:stretch/>
        </p:blipFill>
        <p:spPr>
          <a:xfrm>
            <a:off x="666750" y="5169991"/>
            <a:ext cx="152400" cy="171450"/>
          </a:xfrm>
          <a:prstGeom prst="rect">
            <a:avLst/>
          </a:prstGeom>
          <a:noFill/>
          <a:ln>
            <a:noFill/>
          </a:ln>
        </p:spPr>
      </p:pic>
      <p:sp>
        <p:nvSpPr>
          <p:cNvPr id="127" name="Google Shape;127;p14"/>
          <p:cNvSpPr txBox="1"/>
          <p:nvPr/>
        </p:nvSpPr>
        <p:spPr>
          <a:xfrm>
            <a:off x="495300" y="381000"/>
            <a:ext cx="11696700" cy="416123"/>
          </a:xfrm>
          <a:prstGeom prst="rect">
            <a:avLst/>
          </a:prstGeom>
          <a:noFill/>
          <a:ln>
            <a:noFill/>
          </a:ln>
        </p:spPr>
        <p:txBody>
          <a:bodyPr spcFirstLastPara="1" wrap="square" lIns="0" tIns="0" rIns="0" bIns="0" anchor="t" anchorCtr="0">
            <a:spAutoFit/>
          </a:bodyPr>
          <a:lstStyle/>
          <a:p>
            <a:pPr marL="0" marR="0" lvl="0" indent="0" algn="l" rtl="0">
              <a:lnSpc>
                <a:spcPct val="114982"/>
              </a:lnSpc>
              <a:spcBef>
                <a:spcPts val="0"/>
              </a:spcBef>
              <a:spcAft>
                <a:spcPts val="0"/>
              </a:spcAft>
              <a:buNone/>
            </a:pPr>
            <a:r>
              <a:rPr lang="en-US" sz="2850" b="1" i="0" u="none" strike="noStrike" cap="none">
                <a:solidFill>
                  <a:srgbClr val="0F172A"/>
                </a:solidFill>
                <a:latin typeface="Cinzel"/>
                <a:ea typeface="Cinzel"/>
                <a:cs typeface="Cinzel"/>
                <a:sym typeface="Cinzel"/>
              </a:rPr>
              <a:t>Course Syllabus &amp; Overview</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Shape 131"/>
        <p:cNvGrpSpPr/>
        <p:nvPr/>
      </p:nvGrpSpPr>
      <p:grpSpPr>
        <a:xfrm>
          <a:off x="0" y="0"/>
          <a:ext cx="0" cy="0"/>
          <a:chOff x="0" y="0"/>
          <a:chExt cx="0" cy="0"/>
        </a:xfrm>
      </p:grpSpPr>
      <p:pic>
        <p:nvPicPr>
          <p:cNvPr id="132" name="Google Shape;132;p15"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33" name="Google Shape;133;p15" descr="image.png"/>
          <p:cNvPicPr preferRelativeResize="0"/>
          <p:nvPr/>
        </p:nvPicPr>
        <p:blipFill rotWithShape="1">
          <a:blip r:embed="rId4">
            <a:alphaModFix/>
          </a:blip>
          <a:srcRect/>
          <a:stretch/>
        </p:blipFill>
        <p:spPr>
          <a:xfrm>
            <a:off x="495300" y="1874787"/>
            <a:ext cx="5467350" cy="3695997"/>
          </a:xfrm>
          <a:prstGeom prst="rect">
            <a:avLst/>
          </a:prstGeom>
          <a:noFill/>
          <a:ln>
            <a:noFill/>
          </a:ln>
        </p:spPr>
      </p:pic>
      <p:pic>
        <p:nvPicPr>
          <p:cNvPr id="134" name="Google Shape;134;p15" descr="image.png"/>
          <p:cNvPicPr preferRelativeResize="0"/>
          <p:nvPr/>
        </p:nvPicPr>
        <p:blipFill rotWithShape="1">
          <a:blip r:embed="rId5">
            <a:alphaModFix/>
          </a:blip>
          <a:srcRect/>
          <a:stretch/>
        </p:blipFill>
        <p:spPr>
          <a:xfrm>
            <a:off x="6229350" y="1874787"/>
            <a:ext cx="5467350" cy="3695997"/>
          </a:xfrm>
          <a:prstGeom prst="rect">
            <a:avLst/>
          </a:prstGeom>
          <a:noFill/>
          <a:ln>
            <a:noFill/>
          </a:ln>
        </p:spPr>
      </p:pic>
      <p:sp>
        <p:nvSpPr>
          <p:cNvPr id="135" name="Google Shape;135;p15"/>
          <p:cNvSpPr txBox="1"/>
          <p:nvPr/>
        </p:nvSpPr>
        <p:spPr>
          <a:xfrm>
            <a:off x="742950" y="2122437"/>
            <a:ext cx="5220652" cy="297656"/>
          </a:xfrm>
          <a:prstGeom prst="rect">
            <a:avLst/>
          </a:prstGeom>
          <a:noFill/>
          <a:ln>
            <a:noFill/>
          </a:ln>
        </p:spPr>
        <p:txBody>
          <a:bodyPr spcFirstLastPara="1" wrap="square" lIns="0" tIns="0" rIns="0" bIns="0" anchor="t" anchorCtr="0">
            <a:spAutoFit/>
          </a:bodyPr>
          <a:lstStyle/>
          <a:p>
            <a:pPr marL="0" marR="0" lvl="0" indent="0" algn="l" rtl="0">
              <a:lnSpc>
                <a:spcPct val="124960"/>
              </a:lnSpc>
              <a:spcBef>
                <a:spcPts val="0"/>
              </a:spcBef>
              <a:spcAft>
                <a:spcPts val="0"/>
              </a:spcAft>
              <a:buNone/>
            </a:pPr>
            <a:r>
              <a:rPr lang="en-US" sz="1875" b="1" i="0" u="none" strike="noStrike" cap="none">
                <a:solidFill>
                  <a:srgbClr val="B45309"/>
                </a:solidFill>
                <a:latin typeface="Plus Jakarta Sans"/>
                <a:ea typeface="Plus Jakarta Sans"/>
                <a:cs typeface="Plus Jakarta Sans"/>
                <a:sym typeface="Plus Jakarta Sans"/>
              </a:rPr>
              <a:t>Hitting the 'Factory Reset' Button</a:t>
            </a:r>
            <a:endParaRPr/>
          </a:p>
        </p:txBody>
      </p:sp>
      <p:sp>
        <p:nvSpPr>
          <p:cNvPr id="136" name="Google Shape;136;p15"/>
          <p:cNvSpPr txBox="1"/>
          <p:nvPr/>
        </p:nvSpPr>
        <p:spPr>
          <a:xfrm>
            <a:off x="742950" y="2515344"/>
            <a:ext cx="4972050" cy="559891"/>
          </a:xfrm>
          <a:prstGeom prst="rect">
            <a:avLst/>
          </a:prstGeom>
          <a:noFill/>
          <a:ln>
            <a:noFill/>
          </a:ln>
        </p:spPr>
        <p:txBody>
          <a:bodyPr spcFirstLastPara="1" wrap="square" lIns="0" tIns="0" rIns="0" bIns="0" anchor="t" anchorCtr="0">
            <a:spAutoFit/>
          </a:bodyPr>
          <a:lstStyle/>
          <a:p>
            <a:pPr marL="0" marR="0" lvl="0" indent="0" algn="l" rtl="0">
              <a:lnSpc>
                <a:spcPct val="139936"/>
              </a:lnSpc>
              <a:spcBef>
                <a:spcPts val="0"/>
              </a:spcBef>
              <a:spcAft>
                <a:spcPts val="0"/>
              </a:spcAft>
              <a:buNone/>
            </a:pPr>
            <a:r>
              <a:rPr lang="en-US" sz="1575" b="0" i="0" u="none" strike="noStrike" cap="none">
                <a:solidFill>
                  <a:srgbClr val="1E293B"/>
                </a:solidFill>
                <a:latin typeface="Plus Jakarta Sans"/>
                <a:ea typeface="Plus Jakarta Sans"/>
                <a:cs typeface="Plus Jakarta Sans"/>
                <a:sym typeface="Plus Jakarta Sans"/>
              </a:rPr>
              <a:t>Designed to help us unburden ourselves from toxic spiritual baggage and caricatures.</a:t>
            </a:r>
            <a:endParaRPr/>
          </a:p>
        </p:txBody>
      </p:sp>
      <p:sp>
        <p:nvSpPr>
          <p:cNvPr id="137" name="Google Shape;137;p15"/>
          <p:cNvSpPr txBox="1"/>
          <p:nvPr/>
        </p:nvSpPr>
        <p:spPr>
          <a:xfrm>
            <a:off x="6477000" y="2122437"/>
            <a:ext cx="5220652" cy="297656"/>
          </a:xfrm>
          <a:prstGeom prst="rect">
            <a:avLst/>
          </a:prstGeom>
          <a:noFill/>
          <a:ln>
            <a:noFill/>
          </a:ln>
        </p:spPr>
        <p:txBody>
          <a:bodyPr spcFirstLastPara="1" wrap="square" lIns="0" tIns="0" rIns="0" bIns="0" anchor="t" anchorCtr="0">
            <a:spAutoFit/>
          </a:bodyPr>
          <a:lstStyle/>
          <a:p>
            <a:pPr marL="0" marR="0" lvl="0" indent="0" algn="l" rtl="0">
              <a:lnSpc>
                <a:spcPct val="124960"/>
              </a:lnSpc>
              <a:spcBef>
                <a:spcPts val="0"/>
              </a:spcBef>
              <a:spcAft>
                <a:spcPts val="0"/>
              </a:spcAft>
              <a:buNone/>
            </a:pPr>
            <a:r>
              <a:rPr lang="en-US" sz="1875" b="1" i="0" u="none" strike="noStrike" cap="none">
                <a:solidFill>
                  <a:srgbClr val="B45309"/>
                </a:solidFill>
                <a:latin typeface="Plus Jakarta Sans"/>
                <a:ea typeface="Plus Jakarta Sans"/>
                <a:cs typeface="Plus Jakarta Sans"/>
                <a:sym typeface="Plus Jakarta Sans"/>
              </a:rPr>
              <a:t>Tonight's Two Core Pillars</a:t>
            </a:r>
            <a:endParaRPr/>
          </a:p>
        </p:txBody>
      </p:sp>
      <p:sp>
        <p:nvSpPr>
          <p:cNvPr id="138" name="Google Shape;138;p15"/>
          <p:cNvSpPr txBox="1"/>
          <p:nvPr/>
        </p:nvSpPr>
        <p:spPr>
          <a:xfrm>
            <a:off x="6477000" y="2515344"/>
            <a:ext cx="4972050" cy="559891"/>
          </a:xfrm>
          <a:prstGeom prst="rect">
            <a:avLst/>
          </a:prstGeom>
          <a:noFill/>
          <a:ln>
            <a:noFill/>
          </a:ln>
        </p:spPr>
        <p:txBody>
          <a:bodyPr spcFirstLastPara="1" wrap="square" lIns="0" tIns="0" rIns="0" bIns="0" anchor="t" anchorCtr="0">
            <a:spAutoFit/>
          </a:bodyPr>
          <a:lstStyle/>
          <a:p>
            <a:pPr marL="0" marR="0" lvl="0" indent="0" algn="l" rtl="0">
              <a:lnSpc>
                <a:spcPct val="139936"/>
              </a:lnSpc>
              <a:spcBef>
                <a:spcPts val="0"/>
              </a:spcBef>
              <a:spcAft>
                <a:spcPts val="0"/>
              </a:spcAft>
              <a:buNone/>
            </a:pPr>
            <a:r>
              <a:rPr lang="en-US" sz="1575" b="0" i="0" u="none" strike="noStrike" cap="none">
                <a:solidFill>
                  <a:srgbClr val="1E293B"/>
                </a:solidFill>
                <a:latin typeface="Plus Jakarta Sans"/>
                <a:ea typeface="Plus Jakarta Sans"/>
                <a:cs typeface="Plus Jakarta Sans"/>
                <a:sym typeface="Plus Jakarta Sans"/>
              </a:rPr>
              <a:t>Exploring insights from two complementary spiritual classics:</a:t>
            </a:r>
            <a:endParaRPr/>
          </a:p>
        </p:txBody>
      </p:sp>
      <p:sp>
        <p:nvSpPr>
          <p:cNvPr id="139" name="Google Shape;139;p15"/>
          <p:cNvSpPr txBox="1"/>
          <p:nvPr/>
        </p:nvSpPr>
        <p:spPr>
          <a:xfrm>
            <a:off x="838200" y="3151435"/>
            <a:ext cx="114300" cy="266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a:t>
            </a:r>
            <a:endParaRPr/>
          </a:p>
        </p:txBody>
      </p:sp>
      <p:sp>
        <p:nvSpPr>
          <p:cNvPr id="140" name="Google Shape;140;p15"/>
          <p:cNvSpPr txBox="1"/>
          <p:nvPr/>
        </p:nvSpPr>
        <p:spPr>
          <a:xfrm>
            <a:off x="952500" y="3151435"/>
            <a:ext cx="4762500" cy="533400"/>
          </a:xfrm>
          <a:prstGeom prst="rect">
            <a:avLst/>
          </a:prstGeom>
          <a:noFill/>
          <a:ln>
            <a:noFill/>
          </a:ln>
        </p:spPr>
        <p:txBody>
          <a:bodyPr spcFirstLastPara="1" wrap="square" lIns="114300" tIns="0" rIns="0" bIns="0" anchor="t" anchorCtr="0">
            <a:spAutoFit/>
          </a:bodyPr>
          <a:lstStyle/>
          <a:p>
            <a:pPr marL="0" marR="0" lvl="0" indent="0" algn="l" rtl="0">
              <a:lnSpc>
                <a:spcPct val="140000"/>
              </a:lnSpc>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Welcomes sceptics, seekers, and long-time believers alike</a:t>
            </a:r>
            <a:endParaRPr/>
          </a:p>
        </p:txBody>
      </p:sp>
      <p:sp>
        <p:nvSpPr>
          <p:cNvPr id="141" name="Google Shape;141;p15"/>
          <p:cNvSpPr txBox="1"/>
          <p:nvPr/>
        </p:nvSpPr>
        <p:spPr>
          <a:xfrm>
            <a:off x="838200" y="3761035"/>
            <a:ext cx="114300" cy="266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a:t>
            </a:r>
            <a:endParaRPr/>
          </a:p>
        </p:txBody>
      </p:sp>
      <p:sp>
        <p:nvSpPr>
          <p:cNvPr id="142" name="Google Shape;142;p15"/>
          <p:cNvSpPr txBox="1"/>
          <p:nvPr/>
        </p:nvSpPr>
        <p:spPr>
          <a:xfrm>
            <a:off x="952500" y="3761035"/>
            <a:ext cx="4762500" cy="533400"/>
          </a:xfrm>
          <a:prstGeom prst="rect">
            <a:avLst/>
          </a:prstGeom>
          <a:noFill/>
          <a:ln>
            <a:noFill/>
          </a:ln>
        </p:spPr>
        <p:txBody>
          <a:bodyPr spcFirstLastPara="1" wrap="square" lIns="114300" tIns="0" rIns="0" bIns="0" anchor="t" anchorCtr="0">
            <a:spAutoFit/>
          </a:bodyPr>
          <a:lstStyle/>
          <a:p>
            <a:pPr marL="0" marR="0" lvl="0" indent="0" algn="l" rtl="0">
              <a:lnSpc>
                <a:spcPct val="140000"/>
              </a:lnSpc>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Childhood Sunday school theology fails in adult grief &amp; complexity</a:t>
            </a:r>
            <a:endParaRPr/>
          </a:p>
        </p:txBody>
      </p:sp>
      <p:sp>
        <p:nvSpPr>
          <p:cNvPr id="143" name="Google Shape;143;p15"/>
          <p:cNvSpPr txBox="1"/>
          <p:nvPr/>
        </p:nvSpPr>
        <p:spPr>
          <a:xfrm>
            <a:off x="838200" y="4370635"/>
            <a:ext cx="114300" cy="266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a:t>
            </a:r>
            <a:endParaRPr/>
          </a:p>
        </p:txBody>
      </p:sp>
      <p:sp>
        <p:nvSpPr>
          <p:cNvPr id="144" name="Google Shape;144;p15"/>
          <p:cNvSpPr txBox="1"/>
          <p:nvPr/>
        </p:nvSpPr>
        <p:spPr>
          <a:xfrm>
            <a:off x="952500" y="4370635"/>
            <a:ext cx="4762500" cy="533400"/>
          </a:xfrm>
          <a:prstGeom prst="rect">
            <a:avLst/>
          </a:prstGeom>
          <a:noFill/>
          <a:ln>
            <a:noFill/>
          </a:ln>
        </p:spPr>
        <p:txBody>
          <a:bodyPr spcFirstLastPara="1" wrap="square" lIns="114300" tIns="0" rIns="0" bIns="0" anchor="t" anchorCtr="0">
            <a:spAutoFit/>
          </a:bodyPr>
          <a:lstStyle/>
          <a:p>
            <a:pPr marL="0" marR="0" lvl="0" indent="0" algn="l" rtl="0">
              <a:lnSpc>
                <a:spcPct val="140000"/>
              </a:lnSpc>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Requires us to permanently dismantle and let go of false caricatures</a:t>
            </a:r>
            <a:endParaRPr/>
          </a:p>
        </p:txBody>
      </p:sp>
      <p:sp>
        <p:nvSpPr>
          <p:cNvPr id="145" name="Google Shape;145;p15"/>
          <p:cNvSpPr txBox="1"/>
          <p:nvPr/>
        </p:nvSpPr>
        <p:spPr>
          <a:xfrm>
            <a:off x="838200" y="4980235"/>
            <a:ext cx="114300" cy="266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a:t>
            </a:r>
            <a:endParaRPr/>
          </a:p>
        </p:txBody>
      </p:sp>
      <p:sp>
        <p:nvSpPr>
          <p:cNvPr id="146" name="Google Shape;146;p15"/>
          <p:cNvSpPr txBox="1"/>
          <p:nvPr/>
        </p:nvSpPr>
        <p:spPr>
          <a:xfrm>
            <a:off x="952500" y="4980235"/>
            <a:ext cx="4762500" cy="266700"/>
          </a:xfrm>
          <a:prstGeom prst="rect">
            <a:avLst/>
          </a:prstGeom>
          <a:noFill/>
          <a:ln>
            <a:noFill/>
          </a:ln>
        </p:spPr>
        <p:txBody>
          <a:bodyPr spcFirstLastPara="1" wrap="square" lIns="114300" tIns="0" rIns="0" bIns="0" anchor="t" anchorCtr="0">
            <a:spAutoFit/>
          </a:bodyPr>
          <a:lstStyle/>
          <a:p>
            <a:pPr marL="0" marR="0" lvl="0" indent="0" algn="l" rtl="0">
              <a:lnSpc>
                <a:spcPct val="140000"/>
              </a:lnSpc>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Reconstructs intellectual integrity &amp; ancient insights</a:t>
            </a:r>
            <a:endParaRPr/>
          </a:p>
        </p:txBody>
      </p:sp>
      <p:sp>
        <p:nvSpPr>
          <p:cNvPr id="147" name="Google Shape;147;p15"/>
          <p:cNvSpPr txBox="1"/>
          <p:nvPr/>
        </p:nvSpPr>
        <p:spPr>
          <a:xfrm>
            <a:off x="6572250" y="3151435"/>
            <a:ext cx="114300" cy="266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a:t>
            </a:r>
            <a:endParaRPr/>
          </a:p>
        </p:txBody>
      </p:sp>
      <p:sp>
        <p:nvSpPr>
          <p:cNvPr id="148" name="Google Shape;148;p15"/>
          <p:cNvSpPr txBox="1"/>
          <p:nvPr/>
        </p:nvSpPr>
        <p:spPr>
          <a:xfrm>
            <a:off x="6686550" y="3151435"/>
            <a:ext cx="4762500" cy="800100"/>
          </a:xfrm>
          <a:prstGeom prst="rect">
            <a:avLst/>
          </a:prstGeom>
          <a:noFill/>
          <a:ln>
            <a:noFill/>
          </a:ln>
        </p:spPr>
        <p:txBody>
          <a:bodyPr spcFirstLastPara="1" wrap="square" lIns="114300" tIns="0" rIns="0" bIns="0" anchor="t" anchorCtr="0">
            <a:spAutoFit/>
          </a:bodyPr>
          <a:lstStyle/>
          <a:p>
            <a:pPr marL="0" marR="0" lvl="0" indent="0" algn="l" rtl="0">
              <a:lnSpc>
                <a:spcPct val="140000"/>
              </a:lnSpc>
              <a:spcBef>
                <a:spcPts val="0"/>
              </a:spcBef>
              <a:spcAft>
                <a:spcPts val="0"/>
              </a:spcAft>
              <a:buNone/>
            </a:pPr>
            <a:r>
              <a:rPr lang="en-US" sz="1500" b="1" i="0" u="none" strike="noStrike" cap="none">
                <a:solidFill>
                  <a:srgbClr val="1E293B"/>
                </a:solidFill>
                <a:latin typeface="Plus Jakarta Sans"/>
                <a:ea typeface="Plus Jakarta Sans"/>
                <a:cs typeface="Plus Jakarta Sans"/>
                <a:sym typeface="Plus Jakarta Sans"/>
              </a:rPr>
              <a:t>Gerard W. Hughes (God of Surprises):</a:t>
            </a:r>
            <a:r>
              <a:rPr lang="en-US" sz="1500" b="0" i="0" u="none" strike="noStrike" cap="none">
                <a:solidFill>
                  <a:srgbClr val="1E293B"/>
                </a:solidFill>
                <a:latin typeface="Plus Jakarta Sans"/>
                <a:ea typeface="Plus Jakarta Sans"/>
                <a:cs typeface="Plus Jakarta Sans"/>
                <a:sym typeface="Plus Jakarta Sans"/>
              </a:rPr>
              <a:t> Overcoming false caricatures &amp; dismantling the 'Inner Police State'</a:t>
            </a:r>
            <a:endParaRPr/>
          </a:p>
        </p:txBody>
      </p:sp>
      <p:sp>
        <p:nvSpPr>
          <p:cNvPr id="149" name="Google Shape;149;p15"/>
          <p:cNvSpPr txBox="1"/>
          <p:nvPr/>
        </p:nvSpPr>
        <p:spPr>
          <a:xfrm>
            <a:off x="6572250" y="4027735"/>
            <a:ext cx="114300" cy="266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500" b="0" i="0" u="none" strike="noStrike" cap="none">
                <a:solidFill>
                  <a:srgbClr val="1E293B"/>
                </a:solidFill>
                <a:latin typeface="Plus Jakarta Sans"/>
                <a:ea typeface="Plus Jakarta Sans"/>
                <a:cs typeface="Plus Jakarta Sans"/>
                <a:sym typeface="Plus Jakarta Sans"/>
              </a:rPr>
              <a:t>•</a:t>
            </a:r>
            <a:endParaRPr/>
          </a:p>
        </p:txBody>
      </p:sp>
      <p:sp>
        <p:nvSpPr>
          <p:cNvPr id="150" name="Google Shape;150;p15"/>
          <p:cNvSpPr txBox="1"/>
          <p:nvPr/>
        </p:nvSpPr>
        <p:spPr>
          <a:xfrm>
            <a:off x="6686550" y="4027735"/>
            <a:ext cx="4762500" cy="800100"/>
          </a:xfrm>
          <a:prstGeom prst="rect">
            <a:avLst/>
          </a:prstGeom>
          <a:noFill/>
          <a:ln>
            <a:noFill/>
          </a:ln>
        </p:spPr>
        <p:txBody>
          <a:bodyPr spcFirstLastPara="1" wrap="square" lIns="114300" tIns="0" rIns="0" bIns="0" anchor="t" anchorCtr="0">
            <a:spAutoFit/>
          </a:bodyPr>
          <a:lstStyle/>
          <a:p>
            <a:pPr marL="0" marR="0" lvl="0" indent="0" algn="l" rtl="0">
              <a:lnSpc>
                <a:spcPct val="140000"/>
              </a:lnSpc>
              <a:spcBef>
                <a:spcPts val="0"/>
              </a:spcBef>
              <a:spcAft>
                <a:spcPts val="0"/>
              </a:spcAft>
              <a:buNone/>
            </a:pPr>
            <a:r>
              <a:rPr lang="en-US" sz="1500" b="1" i="0" u="none" strike="noStrike" cap="none">
                <a:solidFill>
                  <a:srgbClr val="1E293B"/>
                </a:solidFill>
                <a:latin typeface="Plus Jakarta Sans"/>
                <a:ea typeface="Plus Jakarta Sans"/>
                <a:cs typeface="Plus Jakarta Sans"/>
                <a:sym typeface="Plus Jakarta Sans"/>
              </a:rPr>
              <a:t>Henri Nouwen (Return of the Prodigal Son):</a:t>
            </a:r>
            <a:r>
              <a:rPr lang="en-US" sz="1500" b="0" i="0" u="none" strike="noStrike" cap="none">
                <a:solidFill>
                  <a:srgbClr val="1E293B"/>
                </a:solidFill>
                <a:latin typeface="Plus Jakarta Sans"/>
                <a:ea typeface="Plus Jakarta Sans"/>
                <a:cs typeface="Plus Jakarta Sans"/>
                <a:sym typeface="Plus Jakarta Sans"/>
              </a:rPr>
              <a:t> Finding our way home through Rembrandt's map of the Father's embrace</a:t>
            </a:r>
            <a:endParaRPr/>
          </a:p>
        </p:txBody>
      </p:sp>
      <p:sp>
        <p:nvSpPr>
          <p:cNvPr id="151" name="Google Shape;151;p15"/>
          <p:cNvSpPr txBox="1"/>
          <p:nvPr/>
        </p:nvSpPr>
        <p:spPr>
          <a:xfrm>
            <a:off x="495300" y="381000"/>
            <a:ext cx="11696700" cy="416123"/>
          </a:xfrm>
          <a:prstGeom prst="rect">
            <a:avLst/>
          </a:prstGeom>
          <a:noFill/>
          <a:ln>
            <a:noFill/>
          </a:ln>
        </p:spPr>
        <p:txBody>
          <a:bodyPr spcFirstLastPara="1" wrap="square" lIns="0" tIns="0" rIns="0" bIns="0" anchor="t" anchorCtr="0">
            <a:spAutoFit/>
          </a:bodyPr>
          <a:lstStyle/>
          <a:p>
            <a:pPr marL="0" marR="0" lvl="0" indent="0" algn="l" rtl="0">
              <a:lnSpc>
                <a:spcPct val="114982"/>
              </a:lnSpc>
              <a:spcBef>
                <a:spcPts val="0"/>
              </a:spcBef>
              <a:spcAft>
                <a:spcPts val="0"/>
              </a:spcAft>
              <a:buNone/>
            </a:pPr>
            <a:r>
              <a:rPr lang="en-US" sz="2850" b="1" i="0" u="none" strike="noStrike" cap="none">
                <a:solidFill>
                  <a:srgbClr val="0F172A"/>
                </a:solidFill>
                <a:latin typeface="Cinzel"/>
                <a:ea typeface="Cinzel"/>
                <a:cs typeface="Cinzel"/>
                <a:sym typeface="Cinzel"/>
              </a:rPr>
              <a:t>Week 1: Faith Reborn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Shape 155"/>
        <p:cNvGrpSpPr/>
        <p:nvPr/>
      </p:nvGrpSpPr>
      <p:grpSpPr>
        <a:xfrm>
          <a:off x="0" y="0"/>
          <a:ext cx="0" cy="0"/>
          <a:chOff x="0" y="0"/>
          <a:chExt cx="0" cy="0"/>
        </a:xfrm>
      </p:grpSpPr>
      <p:pic>
        <p:nvPicPr>
          <p:cNvPr id="156" name="Google Shape;156;p16"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7" name="Google Shape;157;p16"/>
          <p:cNvSpPr txBox="1"/>
          <p:nvPr/>
        </p:nvSpPr>
        <p:spPr>
          <a:xfrm>
            <a:off x="1055340" y="2328862"/>
            <a:ext cx="10081170" cy="199920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200" b="1" i="0" u="none" strike="noStrike" cap="none">
                <a:solidFill>
                  <a:srgbClr val="B45309"/>
                </a:solidFill>
                <a:latin typeface="Plus Jakarta Sans"/>
                <a:ea typeface="Plus Jakarta Sans"/>
                <a:cs typeface="Plus Jakarta Sans"/>
                <a:sym typeface="Plus Jakarta Sans"/>
              </a:rPr>
              <a:t>— Gerard W. Hughes, God of Surprises</a:t>
            </a:r>
            <a:endParaRPr/>
          </a:p>
        </p:txBody>
      </p:sp>
      <p:sp>
        <p:nvSpPr>
          <p:cNvPr id="158" name="Google Shape;158;p16"/>
          <p:cNvSpPr txBox="1"/>
          <p:nvPr/>
        </p:nvSpPr>
        <p:spPr>
          <a:xfrm>
            <a:off x="1809750" y="4556670"/>
            <a:ext cx="8572500" cy="559891"/>
          </a:xfrm>
          <a:prstGeom prst="rect">
            <a:avLst/>
          </a:prstGeom>
          <a:noFill/>
          <a:ln>
            <a:noFill/>
          </a:ln>
        </p:spPr>
        <p:txBody>
          <a:bodyPr spcFirstLastPara="1" wrap="square" lIns="0" tIns="0" rIns="0" bIns="0" anchor="t" anchorCtr="0">
            <a:spAutoFit/>
          </a:bodyPr>
          <a:lstStyle/>
          <a:p>
            <a:pPr marL="0" marR="0" lvl="0" indent="0" algn="ctr" rtl="0">
              <a:lnSpc>
                <a:spcPct val="139936"/>
              </a:lnSpc>
              <a:spcBef>
                <a:spcPts val="0"/>
              </a:spcBef>
              <a:spcAft>
                <a:spcPts val="0"/>
              </a:spcAft>
              <a:buNone/>
            </a:pPr>
            <a:r>
              <a:rPr lang="en-US" sz="1575" b="0" i="0" u="none" strike="noStrike" cap="none">
                <a:solidFill>
                  <a:srgbClr val="475569"/>
                </a:solidFill>
                <a:latin typeface="Plus Jakarta Sans"/>
                <a:ea typeface="Plus Jakarta Sans"/>
                <a:cs typeface="Plus Jakarta Sans"/>
                <a:sym typeface="Plus Jakarta Sans"/>
              </a:rPr>
              <a:t>We often build our images of God out of early childhood fears, parental authority figures, and rigid institutional conditioning.</a:t>
            </a:r>
            <a:endParaRPr/>
          </a:p>
        </p:txBody>
      </p:sp>
      <p:sp>
        <p:nvSpPr>
          <p:cNvPr id="159" name="Google Shape;159;p16"/>
          <p:cNvSpPr txBox="1"/>
          <p:nvPr/>
        </p:nvSpPr>
        <p:spPr>
          <a:xfrm>
            <a:off x="1055340" y="2328862"/>
            <a:ext cx="10081170" cy="1465808"/>
          </a:xfrm>
          <a:prstGeom prst="rect">
            <a:avLst/>
          </a:prstGeom>
          <a:noFill/>
          <a:ln>
            <a:noFill/>
          </a:ln>
        </p:spPr>
        <p:txBody>
          <a:bodyPr spcFirstLastPara="1" wrap="square" lIns="0" tIns="0" rIns="0" bIns="0" anchor="t" anchorCtr="0">
            <a:spAutoFit/>
          </a:bodyPr>
          <a:lstStyle/>
          <a:p>
            <a:pPr marL="0" marR="0" lvl="0" indent="0" algn="ctr" rtl="0">
              <a:lnSpc>
                <a:spcPct val="134982"/>
              </a:lnSpc>
              <a:spcBef>
                <a:spcPts val="0"/>
              </a:spcBef>
              <a:spcAft>
                <a:spcPts val="0"/>
              </a:spcAft>
              <a:buNone/>
            </a:pPr>
            <a:r>
              <a:rPr lang="en-US" sz="2850" b="1" i="0" u="none" strike="noStrike" cap="none">
                <a:solidFill>
                  <a:srgbClr val="0F172A"/>
                </a:solidFill>
                <a:latin typeface="Cinzel"/>
                <a:ea typeface="Cinzel"/>
                <a:cs typeface="Cinzel"/>
                <a:sym typeface="Cinzel"/>
              </a:rPr>
              <a:t>"The 'God' whom many people reject is a caricature of God, a monster of our own making, who deserves to be rejected."</a:t>
            </a:r>
            <a:endParaRPr/>
          </a:p>
        </p:txBody>
      </p:sp>
      <p:sp>
        <p:nvSpPr>
          <p:cNvPr id="160" name="Google Shape;160;p16"/>
          <p:cNvSpPr txBox="1"/>
          <p:nvPr/>
        </p:nvSpPr>
        <p:spPr>
          <a:xfrm>
            <a:off x="3895576" y="4023270"/>
            <a:ext cx="4400550" cy="3048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75" b="1" i="0" u="none" strike="noStrike" cap="none">
                <a:solidFill>
                  <a:srgbClr val="B45309"/>
                </a:solidFill>
                <a:latin typeface="Plus Jakarta Sans"/>
                <a:ea typeface="Plus Jakarta Sans"/>
                <a:cs typeface="Plus Jakarta Sans"/>
                <a:sym typeface="Plus Jakarta Sans"/>
              </a:rPr>
              <a:t>— Gerard W. Hughes, God of Surprises</a:t>
            </a:r>
            <a:endParaRPr/>
          </a:p>
        </p:txBody>
      </p:sp>
      <p:sp>
        <p:nvSpPr>
          <p:cNvPr id="161" name="Google Shape;161;p16"/>
          <p:cNvSpPr txBox="1"/>
          <p:nvPr/>
        </p:nvSpPr>
        <p:spPr>
          <a:xfrm>
            <a:off x="626715" y="1900237"/>
            <a:ext cx="466725" cy="1409700"/>
          </a:xfrm>
          <a:prstGeom prst="rect">
            <a:avLst/>
          </a:prstGeom>
          <a:noFill/>
          <a:ln>
            <a:noFill/>
          </a:ln>
        </p:spPr>
        <p:txBody>
          <a:bodyPr spcFirstLastPara="1" wrap="square" lIns="0" tIns="0" rIns="0" bIns="0" anchor="t" anchorCtr="0">
            <a:spAutoFit/>
          </a:bodyPr>
          <a:lstStyle/>
          <a:p>
            <a:pPr marL="0" marR="0" lvl="0" indent="0" algn="l" rtl="0">
              <a:lnSpc>
                <a:spcPct val="134993"/>
              </a:lnSpc>
              <a:spcBef>
                <a:spcPts val="0"/>
              </a:spcBef>
              <a:spcAft>
                <a:spcPts val="0"/>
              </a:spcAft>
              <a:buNone/>
            </a:pPr>
            <a:r>
              <a:rPr lang="en-US" sz="8250" b="1" i="0" u="none" strike="noStrike" cap="none">
                <a:solidFill>
                  <a:srgbClr val="D97706"/>
                </a:solidFill>
                <a:latin typeface="Cinzel"/>
                <a:ea typeface="Cinzel"/>
                <a:cs typeface="Cinzel"/>
                <a:sym typeface="Cinzel"/>
              </a:rPr>
              <a:t>“</a:t>
            </a:r>
            <a:endParaRPr/>
          </a:p>
        </p:txBody>
      </p:sp>
      <p:sp>
        <p:nvSpPr>
          <p:cNvPr id="162" name="Google Shape;162;p16"/>
          <p:cNvSpPr txBox="1"/>
          <p:nvPr/>
        </p:nvSpPr>
        <p:spPr>
          <a:xfrm>
            <a:off x="495300" y="381000"/>
            <a:ext cx="11696700" cy="416123"/>
          </a:xfrm>
          <a:prstGeom prst="rect">
            <a:avLst/>
          </a:prstGeom>
          <a:noFill/>
          <a:ln>
            <a:noFill/>
          </a:ln>
        </p:spPr>
        <p:txBody>
          <a:bodyPr spcFirstLastPara="1" wrap="square" lIns="0" tIns="0" rIns="0" bIns="0" anchor="t" anchorCtr="0">
            <a:spAutoFit/>
          </a:bodyPr>
          <a:lstStyle/>
          <a:p>
            <a:pPr marL="0" marR="0" lvl="0" indent="0" algn="l" rtl="0">
              <a:lnSpc>
                <a:spcPct val="114982"/>
              </a:lnSpc>
              <a:spcBef>
                <a:spcPts val="0"/>
              </a:spcBef>
              <a:spcAft>
                <a:spcPts val="0"/>
              </a:spcAft>
              <a:buNone/>
            </a:pPr>
            <a:r>
              <a:rPr lang="en-US" sz="2850" b="1" i="0" u="none" strike="noStrike" cap="none">
                <a:solidFill>
                  <a:srgbClr val="0F172A"/>
                </a:solidFill>
                <a:latin typeface="Cinzel"/>
                <a:ea typeface="Cinzel"/>
                <a:cs typeface="Cinzel"/>
                <a:sym typeface="Cinzel"/>
              </a:rPr>
              <a:t>Part 1: The Gods We Must Reject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Shape 166"/>
        <p:cNvGrpSpPr/>
        <p:nvPr/>
      </p:nvGrpSpPr>
      <p:grpSpPr>
        <a:xfrm>
          <a:off x="0" y="0"/>
          <a:ext cx="0" cy="0"/>
          <a:chOff x="0" y="0"/>
          <a:chExt cx="0" cy="0"/>
        </a:xfrm>
      </p:grpSpPr>
      <p:pic>
        <p:nvPicPr>
          <p:cNvPr id="167" name="Google Shape;167;p17"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68" name="Google Shape;168;p17" descr="image.png"/>
          <p:cNvPicPr preferRelativeResize="0"/>
          <p:nvPr/>
        </p:nvPicPr>
        <p:blipFill rotWithShape="1">
          <a:blip r:embed="rId4">
            <a:alphaModFix/>
          </a:blip>
          <a:srcRect/>
          <a:stretch/>
        </p:blipFill>
        <p:spPr>
          <a:xfrm>
            <a:off x="495300" y="2304901"/>
            <a:ext cx="5486400" cy="2835771"/>
          </a:xfrm>
          <a:prstGeom prst="rect">
            <a:avLst/>
          </a:prstGeom>
          <a:noFill/>
          <a:ln>
            <a:noFill/>
          </a:ln>
        </p:spPr>
      </p:pic>
      <p:pic>
        <p:nvPicPr>
          <p:cNvPr id="169" name="Google Shape;169;p17" descr="image.png"/>
          <p:cNvPicPr preferRelativeResize="0"/>
          <p:nvPr/>
        </p:nvPicPr>
        <p:blipFill rotWithShape="1">
          <a:blip r:embed="rId5">
            <a:alphaModFix/>
          </a:blip>
          <a:srcRect/>
          <a:stretch/>
        </p:blipFill>
        <p:spPr>
          <a:xfrm>
            <a:off x="6210300" y="2304901"/>
            <a:ext cx="5486400" cy="2835771"/>
          </a:xfrm>
          <a:prstGeom prst="rect">
            <a:avLst/>
          </a:prstGeom>
          <a:noFill/>
          <a:ln>
            <a:noFill/>
          </a:ln>
        </p:spPr>
      </p:pic>
      <p:pic>
        <p:nvPicPr>
          <p:cNvPr id="170" name="Google Shape;170;p17" descr="image.png"/>
          <p:cNvPicPr preferRelativeResize="0"/>
          <p:nvPr/>
        </p:nvPicPr>
        <p:blipFill rotWithShape="1">
          <a:blip r:embed="rId6">
            <a:alphaModFix/>
          </a:blip>
          <a:srcRect/>
          <a:stretch/>
        </p:blipFill>
        <p:spPr>
          <a:xfrm>
            <a:off x="723900" y="2552551"/>
            <a:ext cx="514350" cy="514350"/>
          </a:xfrm>
          <a:prstGeom prst="rect">
            <a:avLst/>
          </a:prstGeom>
          <a:noFill/>
          <a:ln>
            <a:noFill/>
          </a:ln>
        </p:spPr>
      </p:pic>
      <p:sp>
        <p:nvSpPr>
          <p:cNvPr id="171" name="Google Shape;171;p17"/>
          <p:cNvSpPr txBox="1"/>
          <p:nvPr/>
        </p:nvSpPr>
        <p:spPr>
          <a:xfrm>
            <a:off x="723900" y="3181201"/>
            <a:ext cx="5280660" cy="273843"/>
          </a:xfrm>
          <a:prstGeom prst="rect">
            <a:avLst/>
          </a:prstGeom>
          <a:noFill/>
          <a:ln>
            <a:noFill/>
          </a:ln>
        </p:spPr>
        <p:txBody>
          <a:bodyPr spcFirstLastPara="1" wrap="square" lIns="0" tIns="0" rIns="0" bIns="0" anchor="t" anchorCtr="0">
            <a:spAutoFit/>
          </a:bodyPr>
          <a:lstStyle/>
          <a:p>
            <a:pPr marL="0" marR="0" lvl="0" indent="0" algn="l" rtl="0">
              <a:lnSpc>
                <a:spcPct val="124985"/>
              </a:lnSpc>
              <a:spcBef>
                <a:spcPts val="0"/>
              </a:spcBef>
              <a:spcAft>
                <a:spcPts val="0"/>
              </a:spcAft>
              <a:buNone/>
            </a:pPr>
            <a:r>
              <a:rPr lang="en-US" sz="1725" b="1" i="0" u="none" strike="noStrike" cap="none">
                <a:solidFill>
                  <a:srgbClr val="0F172A"/>
                </a:solidFill>
                <a:latin typeface="Plus Jakarta Sans"/>
                <a:ea typeface="Plus Jakarta Sans"/>
                <a:cs typeface="Plus Jakarta Sans"/>
                <a:sym typeface="Plus Jakarta Sans"/>
              </a:rPr>
              <a:t>1. The Celestial Policeman</a:t>
            </a:r>
            <a:endParaRPr/>
          </a:p>
        </p:txBody>
      </p:sp>
      <p:sp>
        <p:nvSpPr>
          <p:cNvPr id="172" name="Google Shape;172;p17"/>
          <p:cNvSpPr txBox="1"/>
          <p:nvPr/>
        </p:nvSpPr>
        <p:spPr>
          <a:xfrm>
            <a:off x="723900" y="3531244"/>
            <a:ext cx="5029200" cy="5066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425" b="1" i="0" u="none" strike="noStrike" cap="none">
                <a:solidFill>
                  <a:srgbClr val="1E293B"/>
                </a:solidFill>
                <a:latin typeface="Plus Jakarta Sans"/>
                <a:ea typeface="Plus Jakarta Sans"/>
                <a:cs typeface="Plus Jakarta Sans"/>
                <a:sym typeface="Plus Jakarta Sans"/>
              </a:rPr>
              <a:t>Profile:</a:t>
            </a:r>
            <a:r>
              <a:rPr lang="en-US" sz="1425" b="0" i="0" u="none" strike="noStrike" cap="none">
                <a:solidFill>
                  <a:srgbClr val="1E293B"/>
                </a:solidFill>
                <a:latin typeface="Plus Jakarta Sans"/>
                <a:ea typeface="Plus Jakarta Sans"/>
                <a:cs typeface="Plus Jakarta Sans"/>
                <a:sym typeface="Plus Jakarta Sans"/>
              </a:rPr>
              <a:t> Hidden behind a heavenly speed camera in life's bushes, waiting to flash lights and issue cosmic fines.</a:t>
            </a:r>
            <a:endParaRPr/>
          </a:p>
        </p:txBody>
      </p:sp>
      <p:sp>
        <p:nvSpPr>
          <p:cNvPr id="173" name="Google Shape;173;p17"/>
          <p:cNvSpPr txBox="1"/>
          <p:nvPr/>
        </p:nvSpPr>
        <p:spPr>
          <a:xfrm>
            <a:off x="723900" y="4133105"/>
            <a:ext cx="5029200" cy="75991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425" b="1" i="0" u="none" strike="noStrike" cap="none">
                <a:solidFill>
                  <a:srgbClr val="1E293B"/>
                </a:solidFill>
                <a:latin typeface="Plus Jakarta Sans"/>
                <a:ea typeface="Plus Jakarta Sans"/>
                <a:cs typeface="Plus Jakarta Sans"/>
                <a:sym typeface="Plus Jakarta Sans"/>
              </a:rPr>
              <a:t>Impact:</a:t>
            </a:r>
            <a:r>
              <a:rPr lang="en-US" sz="1425" b="0" i="0" u="none" strike="noStrike" cap="none">
                <a:solidFill>
                  <a:srgbClr val="1E293B"/>
                </a:solidFill>
                <a:latin typeface="Plus Jakarta Sans"/>
                <a:ea typeface="Plus Jakarta Sans"/>
                <a:cs typeface="Plus Jakarta Sans"/>
                <a:sym typeface="Plus Jakarta Sans"/>
              </a:rPr>
              <a:t> Spirituality defined by anxiety, hyper-vigilance, and chronic guilt. Life treated as a minefield rather than an adventure.</a:t>
            </a:r>
            <a:endParaRPr/>
          </a:p>
        </p:txBody>
      </p:sp>
      <p:pic>
        <p:nvPicPr>
          <p:cNvPr id="174" name="Google Shape;174;p17" descr="image.png"/>
          <p:cNvPicPr preferRelativeResize="0"/>
          <p:nvPr/>
        </p:nvPicPr>
        <p:blipFill rotWithShape="1">
          <a:blip r:embed="rId6">
            <a:alphaModFix/>
          </a:blip>
          <a:srcRect/>
          <a:stretch/>
        </p:blipFill>
        <p:spPr>
          <a:xfrm>
            <a:off x="6438900" y="2552551"/>
            <a:ext cx="514350" cy="514350"/>
          </a:xfrm>
          <a:prstGeom prst="rect">
            <a:avLst/>
          </a:prstGeom>
          <a:noFill/>
          <a:ln>
            <a:noFill/>
          </a:ln>
        </p:spPr>
      </p:pic>
      <p:sp>
        <p:nvSpPr>
          <p:cNvPr id="175" name="Google Shape;175;p17"/>
          <p:cNvSpPr txBox="1"/>
          <p:nvPr/>
        </p:nvSpPr>
        <p:spPr>
          <a:xfrm>
            <a:off x="6438900" y="3181201"/>
            <a:ext cx="5280660" cy="273843"/>
          </a:xfrm>
          <a:prstGeom prst="rect">
            <a:avLst/>
          </a:prstGeom>
          <a:noFill/>
          <a:ln>
            <a:noFill/>
          </a:ln>
        </p:spPr>
        <p:txBody>
          <a:bodyPr spcFirstLastPara="1" wrap="square" lIns="0" tIns="0" rIns="0" bIns="0" anchor="t" anchorCtr="0">
            <a:spAutoFit/>
          </a:bodyPr>
          <a:lstStyle/>
          <a:p>
            <a:pPr marL="0" marR="0" lvl="0" indent="0" algn="l" rtl="0">
              <a:lnSpc>
                <a:spcPct val="124985"/>
              </a:lnSpc>
              <a:spcBef>
                <a:spcPts val="0"/>
              </a:spcBef>
              <a:spcAft>
                <a:spcPts val="0"/>
              </a:spcAft>
              <a:buNone/>
            </a:pPr>
            <a:r>
              <a:rPr lang="en-US" sz="1725" b="1" i="0" u="none" strike="noStrike" cap="none">
                <a:solidFill>
                  <a:srgbClr val="0F172A"/>
                </a:solidFill>
                <a:latin typeface="Plus Jakarta Sans"/>
                <a:ea typeface="Plus Jakarta Sans"/>
                <a:cs typeface="Plus Jakarta Sans"/>
                <a:sym typeface="Plus Jakarta Sans"/>
              </a:rPr>
              <a:t>2. The Meticulous Examiner</a:t>
            </a:r>
            <a:endParaRPr/>
          </a:p>
        </p:txBody>
      </p:sp>
      <p:sp>
        <p:nvSpPr>
          <p:cNvPr id="176" name="Google Shape;176;p17"/>
          <p:cNvSpPr txBox="1"/>
          <p:nvPr/>
        </p:nvSpPr>
        <p:spPr>
          <a:xfrm>
            <a:off x="6438900" y="3531244"/>
            <a:ext cx="5029200" cy="75991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425" b="1" i="0" u="none" strike="noStrike" cap="none">
                <a:solidFill>
                  <a:srgbClr val="1E293B"/>
                </a:solidFill>
                <a:latin typeface="Plus Jakarta Sans"/>
                <a:ea typeface="Plus Jakarta Sans"/>
                <a:cs typeface="Plus Jakarta Sans"/>
                <a:sym typeface="Plus Jakarta Sans"/>
              </a:rPr>
              <a:t>Profile:</a:t>
            </a:r>
            <a:r>
              <a:rPr lang="en-US" sz="1425" b="0" i="0" u="none" strike="noStrike" cap="none">
                <a:solidFill>
                  <a:srgbClr val="1E293B"/>
                </a:solidFill>
                <a:latin typeface="Plus Jakarta Sans"/>
                <a:ea typeface="Plus Jakarta Sans"/>
                <a:cs typeface="Plus Jakarta Sans"/>
                <a:sym typeface="Plus Jakarta Sans"/>
              </a:rPr>
              <a:t> Detached academic headteacher checking theological spelling, liturgical formulas, and doctrinal purity.</a:t>
            </a:r>
            <a:endParaRPr/>
          </a:p>
        </p:txBody>
      </p:sp>
      <p:sp>
        <p:nvSpPr>
          <p:cNvPr id="177" name="Google Shape;177;p17"/>
          <p:cNvSpPr txBox="1"/>
          <p:nvPr/>
        </p:nvSpPr>
        <p:spPr>
          <a:xfrm>
            <a:off x="6438900" y="4386411"/>
            <a:ext cx="5029200" cy="5066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425" b="1" i="0" u="none" strike="noStrike" cap="none">
                <a:solidFill>
                  <a:srgbClr val="1E293B"/>
                </a:solidFill>
                <a:latin typeface="Plus Jakarta Sans"/>
                <a:ea typeface="Plus Jakarta Sans"/>
                <a:cs typeface="Plus Jakarta Sans"/>
                <a:sym typeface="Plus Jakarta Sans"/>
              </a:rPr>
              <a:t>Impact:</a:t>
            </a:r>
            <a:r>
              <a:rPr lang="en-US" sz="1425" b="0" i="0" u="none" strike="noStrike" cap="none">
                <a:solidFill>
                  <a:srgbClr val="1E293B"/>
                </a:solidFill>
                <a:latin typeface="Plus Jakarta Sans"/>
                <a:ea typeface="Plus Jakarta Sans"/>
                <a:cs typeface="Plus Jakarta Sans"/>
                <a:sym typeface="Plus Jakarta Sans"/>
              </a:rPr>
              <a:t> Legalistic faith that terrifies honest doubters and turns believers into self-righteous, fearful perfectionists.</a:t>
            </a:r>
            <a:endParaRPr/>
          </a:p>
        </p:txBody>
      </p:sp>
      <p:pic>
        <p:nvPicPr>
          <p:cNvPr id="178" name="Google Shape;178;p17" descr="image.png"/>
          <p:cNvPicPr preferRelativeResize="0"/>
          <p:nvPr/>
        </p:nvPicPr>
        <p:blipFill rotWithShape="1">
          <a:blip r:embed="rId7">
            <a:alphaModFix/>
          </a:blip>
          <a:srcRect/>
          <a:stretch/>
        </p:blipFill>
        <p:spPr>
          <a:xfrm>
            <a:off x="847725" y="2676376"/>
            <a:ext cx="266700" cy="266700"/>
          </a:xfrm>
          <a:prstGeom prst="rect">
            <a:avLst/>
          </a:prstGeom>
          <a:noFill/>
          <a:ln>
            <a:noFill/>
          </a:ln>
        </p:spPr>
      </p:pic>
      <p:pic>
        <p:nvPicPr>
          <p:cNvPr id="179" name="Google Shape;179;p17" descr="image.png"/>
          <p:cNvPicPr preferRelativeResize="0"/>
          <p:nvPr/>
        </p:nvPicPr>
        <p:blipFill rotWithShape="1">
          <a:blip r:embed="rId8">
            <a:alphaModFix/>
          </a:blip>
          <a:srcRect/>
          <a:stretch/>
        </p:blipFill>
        <p:spPr>
          <a:xfrm>
            <a:off x="6543675" y="2676376"/>
            <a:ext cx="304800" cy="266700"/>
          </a:xfrm>
          <a:prstGeom prst="rect">
            <a:avLst/>
          </a:prstGeom>
          <a:noFill/>
          <a:ln>
            <a:noFill/>
          </a:ln>
        </p:spPr>
      </p:pic>
      <p:sp>
        <p:nvSpPr>
          <p:cNvPr id="180" name="Google Shape;180;p17"/>
          <p:cNvSpPr txBox="1"/>
          <p:nvPr/>
        </p:nvSpPr>
        <p:spPr>
          <a:xfrm>
            <a:off x="495300" y="381000"/>
            <a:ext cx="11696700" cy="416123"/>
          </a:xfrm>
          <a:prstGeom prst="rect">
            <a:avLst/>
          </a:prstGeom>
          <a:noFill/>
          <a:ln>
            <a:noFill/>
          </a:ln>
        </p:spPr>
        <p:txBody>
          <a:bodyPr spcFirstLastPara="1" wrap="square" lIns="0" tIns="0" rIns="0" bIns="0" anchor="t" anchorCtr="0">
            <a:spAutoFit/>
          </a:bodyPr>
          <a:lstStyle/>
          <a:p>
            <a:pPr marL="0" marR="0" lvl="0" indent="0" algn="l" rtl="0">
              <a:lnSpc>
                <a:spcPct val="114982"/>
              </a:lnSpc>
              <a:spcBef>
                <a:spcPts val="0"/>
              </a:spcBef>
              <a:spcAft>
                <a:spcPts val="0"/>
              </a:spcAft>
              <a:buNone/>
            </a:pPr>
            <a:r>
              <a:rPr lang="en-US" sz="2850" b="1" i="0" u="none" strike="noStrike" cap="none">
                <a:solidFill>
                  <a:srgbClr val="0F172A"/>
                </a:solidFill>
                <a:latin typeface="Cinzel"/>
                <a:ea typeface="Cinzel"/>
                <a:cs typeface="Cinzel"/>
                <a:sym typeface="Cinzel"/>
              </a:rPr>
              <a:t>Dismantling False Gods (Part 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Shape 184"/>
        <p:cNvGrpSpPr/>
        <p:nvPr/>
      </p:nvGrpSpPr>
      <p:grpSpPr>
        <a:xfrm>
          <a:off x="0" y="0"/>
          <a:ext cx="0" cy="0"/>
          <a:chOff x="0" y="0"/>
          <a:chExt cx="0" cy="0"/>
        </a:xfrm>
      </p:grpSpPr>
      <p:pic>
        <p:nvPicPr>
          <p:cNvPr id="185" name="Google Shape;185;p18"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86" name="Google Shape;186;p18" descr="image.png"/>
          <p:cNvPicPr preferRelativeResize="0"/>
          <p:nvPr/>
        </p:nvPicPr>
        <p:blipFill rotWithShape="1">
          <a:blip r:embed="rId4">
            <a:alphaModFix/>
          </a:blip>
          <a:srcRect/>
          <a:stretch/>
        </p:blipFill>
        <p:spPr>
          <a:xfrm>
            <a:off x="495300" y="2304901"/>
            <a:ext cx="5486400" cy="2835771"/>
          </a:xfrm>
          <a:prstGeom prst="rect">
            <a:avLst/>
          </a:prstGeom>
          <a:noFill/>
          <a:ln>
            <a:noFill/>
          </a:ln>
        </p:spPr>
      </p:pic>
      <p:pic>
        <p:nvPicPr>
          <p:cNvPr id="187" name="Google Shape;187;p18" descr="image.png"/>
          <p:cNvPicPr preferRelativeResize="0"/>
          <p:nvPr/>
        </p:nvPicPr>
        <p:blipFill rotWithShape="1">
          <a:blip r:embed="rId5">
            <a:alphaModFix/>
          </a:blip>
          <a:srcRect/>
          <a:stretch/>
        </p:blipFill>
        <p:spPr>
          <a:xfrm>
            <a:off x="6210300" y="2304901"/>
            <a:ext cx="5486400" cy="2835771"/>
          </a:xfrm>
          <a:prstGeom prst="rect">
            <a:avLst/>
          </a:prstGeom>
          <a:noFill/>
          <a:ln>
            <a:noFill/>
          </a:ln>
        </p:spPr>
      </p:pic>
      <p:pic>
        <p:nvPicPr>
          <p:cNvPr id="188" name="Google Shape;188;p18" descr="image.png"/>
          <p:cNvPicPr preferRelativeResize="0"/>
          <p:nvPr/>
        </p:nvPicPr>
        <p:blipFill rotWithShape="1">
          <a:blip r:embed="rId6">
            <a:alphaModFix/>
          </a:blip>
          <a:srcRect/>
          <a:stretch/>
        </p:blipFill>
        <p:spPr>
          <a:xfrm>
            <a:off x="723900" y="2552551"/>
            <a:ext cx="514350" cy="514350"/>
          </a:xfrm>
          <a:prstGeom prst="rect">
            <a:avLst/>
          </a:prstGeom>
          <a:noFill/>
          <a:ln>
            <a:noFill/>
          </a:ln>
        </p:spPr>
      </p:pic>
      <p:sp>
        <p:nvSpPr>
          <p:cNvPr id="189" name="Google Shape;189;p18"/>
          <p:cNvSpPr txBox="1"/>
          <p:nvPr/>
        </p:nvSpPr>
        <p:spPr>
          <a:xfrm>
            <a:off x="723900" y="3181201"/>
            <a:ext cx="5280660" cy="273843"/>
          </a:xfrm>
          <a:prstGeom prst="rect">
            <a:avLst/>
          </a:prstGeom>
          <a:noFill/>
          <a:ln>
            <a:noFill/>
          </a:ln>
        </p:spPr>
        <p:txBody>
          <a:bodyPr spcFirstLastPara="1" wrap="square" lIns="0" tIns="0" rIns="0" bIns="0" anchor="t" anchorCtr="0">
            <a:spAutoFit/>
          </a:bodyPr>
          <a:lstStyle/>
          <a:p>
            <a:pPr marL="0" marR="0" lvl="0" indent="0" algn="l" rtl="0">
              <a:lnSpc>
                <a:spcPct val="124985"/>
              </a:lnSpc>
              <a:spcBef>
                <a:spcPts val="0"/>
              </a:spcBef>
              <a:spcAft>
                <a:spcPts val="0"/>
              </a:spcAft>
              <a:buNone/>
            </a:pPr>
            <a:r>
              <a:rPr lang="en-US" sz="1725" b="1" i="0" u="none" strike="noStrike" cap="none">
                <a:solidFill>
                  <a:srgbClr val="0F172A"/>
                </a:solidFill>
                <a:latin typeface="Plus Jakarta Sans"/>
                <a:ea typeface="Plus Jakarta Sans"/>
                <a:cs typeface="Plus Jakarta Sans"/>
                <a:sym typeface="Plus Jakarta Sans"/>
              </a:rPr>
              <a:t>3. Grandfather in the Attic</a:t>
            </a:r>
            <a:endParaRPr/>
          </a:p>
        </p:txBody>
      </p:sp>
      <p:sp>
        <p:nvSpPr>
          <p:cNvPr id="190" name="Google Shape;190;p18"/>
          <p:cNvSpPr txBox="1"/>
          <p:nvPr/>
        </p:nvSpPr>
        <p:spPr>
          <a:xfrm>
            <a:off x="723900" y="3531244"/>
            <a:ext cx="5029200" cy="5066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425" b="1" i="0" u="none" strike="noStrike" cap="none">
                <a:solidFill>
                  <a:srgbClr val="1E293B"/>
                </a:solidFill>
                <a:latin typeface="Plus Jakarta Sans"/>
                <a:ea typeface="Plus Jakarta Sans"/>
                <a:cs typeface="Plus Jakarta Sans"/>
                <a:sym typeface="Plus Jakarta Sans"/>
              </a:rPr>
              <a:t>Profile:</a:t>
            </a:r>
            <a:r>
              <a:rPr lang="en-US" sz="1425" b="0" i="0" u="none" strike="noStrike" cap="none">
                <a:solidFill>
                  <a:srgbClr val="1E293B"/>
                </a:solidFill>
                <a:latin typeface="Plus Jakarta Sans"/>
                <a:ea typeface="Plus Jakarta Sans"/>
                <a:cs typeface="Plus Jakarta Sans"/>
                <a:sym typeface="Plus Jakarta Sans"/>
              </a:rPr>
              <a:t> Kindly historical relic tucked away in history. Nice at Christmas or harvest, but without modern power.</a:t>
            </a:r>
            <a:endParaRPr/>
          </a:p>
        </p:txBody>
      </p:sp>
      <p:sp>
        <p:nvSpPr>
          <p:cNvPr id="191" name="Google Shape;191;p18"/>
          <p:cNvSpPr txBox="1"/>
          <p:nvPr/>
        </p:nvSpPr>
        <p:spPr>
          <a:xfrm>
            <a:off x="723900" y="4133105"/>
            <a:ext cx="5029200" cy="75991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425" b="1" i="0" u="none" strike="noStrike" cap="none">
                <a:solidFill>
                  <a:srgbClr val="1E293B"/>
                </a:solidFill>
                <a:latin typeface="Plus Jakarta Sans"/>
                <a:ea typeface="Plus Jakarta Sans"/>
                <a:cs typeface="Plus Jakarta Sans"/>
                <a:sym typeface="Plus Jakarta Sans"/>
              </a:rPr>
              <a:t>Impact:</a:t>
            </a:r>
            <a:r>
              <a:rPr lang="en-US" sz="1425" b="0" i="0" u="none" strike="noStrike" cap="none">
                <a:solidFill>
                  <a:srgbClr val="1E293B"/>
                </a:solidFill>
                <a:latin typeface="Plus Jakarta Sans"/>
                <a:ea typeface="Plus Jakarta Sans"/>
                <a:cs typeface="Plus Jakarta Sans"/>
                <a:sym typeface="Plus Jakarta Sans"/>
              </a:rPr>
              <a:t> Functional atheism Monday to Saturday, completely separating spiritual life from daily choices and careers.</a:t>
            </a:r>
            <a:endParaRPr/>
          </a:p>
        </p:txBody>
      </p:sp>
      <p:pic>
        <p:nvPicPr>
          <p:cNvPr id="192" name="Google Shape;192;p18" descr="image.png"/>
          <p:cNvPicPr preferRelativeResize="0"/>
          <p:nvPr/>
        </p:nvPicPr>
        <p:blipFill rotWithShape="1">
          <a:blip r:embed="rId6">
            <a:alphaModFix/>
          </a:blip>
          <a:srcRect/>
          <a:stretch/>
        </p:blipFill>
        <p:spPr>
          <a:xfrm>
            <a:off x="6438900" y="2552551"/>
            <a:ext cx="514350" cy="514350"/>
          </a:xfrm>
          <a:prstGeom prst="rect">
            <a:avLst/>
          </a:prstGeom>
          <a:noFill/>
          <a:ln>
            <a:noFill/>
          </a:ln>
        </p:spPr>
      </p:pic>
      <p:sp>
        <p:nvSpPr>
          <p:cNvPr id="193" name="Google Shape;193;p18"/>
          <p:cNvSpPr txBox="1"/>
          <p:nvPr/>
        </p:nvSpPr>
        <p:spPr>
          <a:xfrm>
            <a:off x="6438900" y="3181201"/>
            <a:ext cx="5280660" cy="273843"/>
          </a:xfrm>
          <a:prstGeom prst="rect">
            <a:avLst/>
          </a:prstGeom>
          <a:noFill/>
          <a:ln>
            <a:noFill/>
          </a:ln>
        </p:spPr>
        <p:txBody>
          <a:bodyPr spcFirstLastPara="1" wrap="square" lIns="0" tIns="0" rIns="0" bIns="0" anchor="t" anchorCtr="0">
            <a:spAutoFit/>
          </a:bodyPr>
          <a:lstStyle/>
          <a:p>
            <a:pPr marL="0" marR="0" lvl="0" indent="0" algn="l" rtl="0">
              <a:lnSpc>
                <a:spcPct val="124985"/>
              </a:lnSpc>
              <a:spcBef>
                <a:spcPts val="0"/>
              </a:spcBef>
              <a:spcAft>
                <a:spcPts val="0"/>
              </a:spcAft>
              <a:buNone/>
            </a:pPr>
            <a:r>
              <a:rPr lang="en-US" sz="1725" b="1" i="0" u="none" strike="noStrike" cap="none">
                <a:solidFill>
                  <a:srgbClr val="0F172A"/>
                </a:solidFill>
                <a:latin typeface="Plus Jakarta Sans"/>
                <a:ea typeface="Plus Jakarta Sans"/>
                <a:cs typeface="Plus Jakarta Sans"/>
                <a:sym typeface="Plus Jakarta Sans"/>
              </a:rPr>
              <a:t>4. Cosmic Insurance Agent</a:t>
            </a:r>
            <a:endParaRPr/>
          </a:p>
        </p:txBody>
      </p:sp>
      <p:sp>
        <p:nvSpPr>
          <p:cNvPr id="194" name="Google Shape;194;p18"/>
          <p:cNvSpPr txBox="1"/>
          <p:nvPr/>
        </p:nvSpPr>
        <p:spPr>
          <a:xfrm>
            <a:off x="6438900" y="3531244"/>
            <a:ext cx="5029200" cy="50661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425" b="1" i="0" u="none" strike="noStrike" cap="none">
                <a:solidFill>
                  <a:srgbClr val="1E293B"/>
                </a:solidFill>
                <a:latin typeface="Plus Jakarta Sans"/>
                <a:ea typeface="Plus Jakarta Sans"/>
                <a:cs typeface="Plus Jakarta Sans"/>
                <a:sym typeface="Plus Jakarta Sans"/>
              </a:rPr>
              <a:t>Profile:</a:t>
            </a:r>
            <a:r>
              <a:rPr lang="en-US" sz="1425" b="0" i="0" u="none" strike="noStrike" cap="none">
                <a:solidFill>
                  <a:srgbClr val="1E293B"/>
                </a:solidFill>
                <a:latin typeface="Plus Jakarta Sans"/>
                <a:ea typeface="Plus Jakarta Sans"/>
                <a:cs typeface="Plus Jakarta Sans"/>
                <a:sym typeface="Plus Jakarta Sans"/>
              </a:rPr>
              <a:t> Transactional God. Pay premiums via good deeds and attendance to guarantee protection from tragedy.</a:t>
            </a:r>
            <a:endParaRPr/>
          </a:p>
        </p:txBody>
      </p:sp>
      <p:sp>
        <p:nvSpPr>
          <p:cNvPr id="195" name="Google Shape;195;p18"/>
          <p:cNvSpPr txBox="1"/>
          <p:nvPr/>
        </p:nvSpPr>
        <p:spPr>
          <a:xfrm>
            <a:off x="6438900" y="4133105"/>
            <a:ext cx="5029200" cy="75991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425" b="1" i="0" u="none" strike="noStrike" cap="none">
                <a:solidFill>
                  <a:srgbClr val="1E293B"/>
                </a:solidFill>
                <a:latin typeface="Plus Jakarta Sans"/>
                <a:ea typeface="Plus Jakarta Sans"/>
                <a:cs typeface="Plus Jakarta Sans"/>
                <a:sym typeface="Plus Jakarta Sans"/>
              </a:rPr>
              <a:t>Impact:</a:t>
            </a:r>
            <a:r>
              <a:rPr lang="en-US" sz="1425" b="0" i="0" u="none" strike="noStrike" cap="none">
                <a:solidFill>
                  <a:srgbClr val="1E293B"/>
                </a:solidFill>
                <a:latin typeface="Plus Jakarta Sans"/>
                <a:ea typeface="Plus Jakarta Sans"/>
                <a:cs typeface="Plus Jakarta Sans"/>
                <a:sym typeface="Plus Jakarta Sans"/>
              </a:rPr>
              <a:t> Shatters when illness or bereavement strikes ("Why me? I paid my dues!"), turning faith into a broken contract.</a:t>
            </a:r>
            <a:endParaRPr/>
          </a:p>
        </p:txBody>
      </p:sp>
      <p:pic>
        <p:nvPicPr>
          <p:cNvPr id="196" name="Google Shape;196;p18" descr="image.png"/>
          <p:cNvPicPr preferRelativeResize="0"/>
          <p:nvPr/>
        </p:nvPicPr>
        <p:blipFill rotWithShape="1">
          <a:blip r:embed="rId7">
            <a:alphaModFix/>
          </a:blip>
          <a:srcRect/>
          <a:stretch/>
        </p:blipFill>
        <p:spPr>
          <a:xfrm>
            <a:off x="847725" y="2676376"/>
            <a:ext cx="266700" cy="266700"/>
          </a:xfrm>
          <a:prstGeom prst="rect">
            <a:avLst/>
          </a:prstGeom>
          <a:noFill/>
          <a:ln>
            <a:noFill/>
          </a:ln>
        </p:spPr>
      </p:pic>
      <p:pic>
        <p:nvPicPr>
          <p:cNvPr id="197" name="Google Shape;197;p18" descr="image.png"/>
          <p:cNvPicPr preferRelativeResize="0"/>
          <p:nvPr/>
        </p:nvPicPr>
        <p:blipFill rotWithShape="1">
          <a:blip r:embed="rId8">
            <a:alphaModFix/>
          </a:blip>
          <a:srcRect/>
          <a:stretch/>
        </p:blipFill>
        <p:spPr>
          <a:xfrm>
            <a:off x="6529387" y="2676376"/>
            <a:ext cx="333375" cy="266700"/>
          </a:xfrm>
          <a:prstGeom prst="rect">
            <a:avLst/>
          </a:prstGeom>
          <a:noFill/>
          <a:ln>
            <a:noFill/>
          </a:ln>
        </p:spPr>
      </p:pic>
      <p:sp>
        <p:nvSpPr>
          <p:cNvPr id="198" name="Google Shape;198;p18"/>
          <p:cNvSpPr txBox="1"/>
          <p:nvPr/>
        </p:nvSpPr>
        <p:spPr>
          <a:xfrm>
            <a:off x="495300" y="381000"/>
            <a:ext cx="11696700" cy="416123"/>
          </a:xfrm>
          <a:prstGeom prst="rect">
            <a:avLst/>
          </a:prstGeom>
          <a:noFill/>
          <a:ln>
            <a:noFill/>
          </a:ln>
        </p:spPr>
        <p:txBody>
          <a:bodyPr spcFirstLastPara="1" wrap="square" lIns="0" tIns="0" rIns="0" bIns="0" anchor="t" anchorCtr="0">
            <a:spAutoFit/>
          </a:bodyPr>
          <a:lstStyle/>
          <a:p>
            <a:pPr marL="0" marR="0" lvl="0" indent="0" algn="l" rtl="0">
              <a:lnSpc>
                <a:spcPct val="114982"/>
              </a:lnSpc>
              <a:spcBef>
                <a:spcPts val="0"/>
              </a:spcBef>
              <a:spcAft>
                <a:spcPts val="0"/>
              </a:spcAft>
              <a:buNone/>
            </a:pPr>
            <a:r>
              <a:rPr lang="en-US" sz="2850" b="1" i="0" u="none" strike="noStrike" cap="none">
                <a:solidFill>
                  <a:srgbClr val="0F172A"/>
                </a:solidFill>
                <a:latin typeface="Cinzel"/>
                <a:ea typeface="Cinzel"/>
                <a:cs typeface="Cinzel"/>
                <a:sym typeface="Cinzel"/>
              </a:rPr>
              <a:t>Dismantling False Gods (Part 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Shape 202"/>
        <p:cNvGrpSpPr/>
        <p:nvPr/>
      </p:nvGrpSpPr>
      <p:grpSpPr>
        <a:xfrm>
          <a:off x="0" y="0"/>
          <a:ext cx="0" cy="0"/>
          <a:chOff x="0" y="0"/>
          <a:chExt cx="0" cy="0"/>
        </a:xfrm>
      </p:grpSpPr>
      <p:pic>
        <p:nvPicPr>
          <p:cNvPr id="203" name="Google Shape;203;p19"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04" name="Google Shape;204;p19"/>
          <p:cNvSpPr txBox="1"/>
          <p:nvPr/>
        </p:nvSpPr>
        <p:spPr>
          <a:xfrm>
            <a:off x="495300" y="381000"/>
            <a:ext cx="5480685" cy="416123"/>
          </a:xfrm>
          <a:prstGeom prst="rect">
            <a:avLst/>
          </a:prstGeom>
          <a:noFill/>
          <a:ln>
            <a:noFill/>
          </a:ln>
        </p:spPr>
        <p:txBody>
          <a:bodyPr spcFirstLastPara="1" wrap="square" lIns="0" tIns="0" rIns="0" bIns="0" anchor="t" anchorCtr="0">
            <a:spAutoFit/>
          </a:bodyPr>
          <a:lstStyle/>
          <a:p>
            <a:pPr marL="0" marR="0" lvl="0" indent="0" algn="l" rtl="0">
              <a:lnSpc>
                <a:spcPct val="114982"/>
              </a:lnSpc>
              <a:spcBef>
                <a:spcPts val="0"/>
              </a:spcBef>
              <a:spcAft>
                <a:spcPts val="0"/>
              </a:spcAft>
              <a:buNone/>
            </a:pPr>
            <a:r>
              <a:rPr lang="en-US" sz="2850" b="1" i="0" u="none" strike="noStrike" cap="none">
                <a:solidFill>
                  <a:srgbClr val="0F172A"/>
                </a:solidFill>
                <a:latin typeface="Cinzel"/>
                <a:ea typeface="Cinzel"/>
                <a:cs typeface="Cinzel"/>
                <a:sym typeface="Cinzel"/>
              </a:rPr>
              <a:t>The Inner Police State</a:t>
            </a:r>
            <a:endParaRPr/>
          </a:p>
        </p:txBody>
      </p:sp>
      <p:pic>
        <p:nvPicPr>
          <p:cNvPr id="205" name="Google Shape;205;p19" descr="image.png"/>
          <p:cNvPicPr preferRelativeResize="0"/>
          <p:nvPr/>
        </p:nvPicPr>
        <p:blipFill rotWithShape="1">
          <a:blip r:embed="rId4">
            <a:alphaModFix/>
          </a:blip>
          <a:srcRect/>
          <a:stretch/>
        </p:blipFill>
        <p:spPr>
          <a:xfrm>
            <a:off x="6096000" y="0"/>
            <a:ext cx="6096000" cy="6858000"/>
          </a:xfrm>
          <a:prstGeom prst="rect">
            <a:avLst/>
          </a:prstGeom>
          <a:noFill/>
          <a:ln>
            <a:noFill/>
          </a:ln>
        </p:spPr>
      </p:pic>
      <p:sp>
        <p:nvSpPr>
          <p:cNvPr id="206" name="Google Shape;206;p19"/>
          <p:cNvSpPr txBox="1"/>
          <p:nvPr/>
        </p:nvSpPr>
        <p:spPr>
          <a:xfrm>
            <a:off x="495300" y="2008584"/>
            <a:ext cx="5480685" cy="28575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None/>
            </a:pPr>
            <a:r>
              <a:rPr lang="en-US" sz="1800" b="1" i="0" u="none" strike="noStrike" cap="none">
                <a:solidFill>
                  <a:srgbClr val="0F172A"/>
                </a:solidFill>
                <a:latin typeface="Plus Jakarta Sans"/>
                <a:ea typeface="Plus Jakarta Sans"/>
                <a:cs typeface="Plus Jakarta Sans"/>
                <a:sym typeface="Plus Jakarta Sans"/>
              </a:rPr>
              <a:t>The Divided Self</a:t>
            </a:r>
            <a:endParaRPr/>
          </a:p>
        </p:txBody>
      </p:sp>
      <p:sp>
        <p:nvSpPr>
          <p:cNvPr id="207" name="Google Shape;207;p19"/>
          <p:cNvSpPr txBox="1"/>
          <p:nvPr/>
        </p:nvSpPr>
        <p:spPr>
          <a:xfrm>
            <a:off x="495300" y="2370534"/>
            <a:ext cx="5219700" cy="579834"/>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575" b="0" i="0" u="none" strike="noStrike" cap="none">
                <a:solidFill>
                  <a:srgbClr val="1E293B"/>
                </a:solidFill>
                <a:latin typeface="Plus Jakarta Sans"/>
                <a:ea typeface="Plus Jakarta Sans"/>
                <a:cs typeface="Plus Jakarta Sans"/>
                <a:sym typeface="Plus Jakarta Sans"/>
              </a:rPr>
              <a:t>Serving false caricatures forces us into an inner police state that splits us into two distinct people:</a:t>
            </a:r>
            <a:endParaRPr/>
          </a:p>
        </p:txBody>
      </p:sp>
      <p:sp>
        <p:nvSpPr>
          <p:cNvPr id="208" name="Google Shape;208;p19"/>
          <p:cNvSpPr txBox="1"/>
          <p:nvPr/>
        </p:nvSpPr>
        <p:spPr>
          <a:xfrm>
            <a:off x="495300" y="3064668"/>
            <a:ext cx="5219700" cy="579834"/>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575" b="0" i="0" u="none" strike="noStrike" cap="none">
                <a:solidFill>
                  <a:srgbClr val="1E293B"/>
                </a:solidFill>
                <a:latin typeface="Plus Jakarta Sans"/>
                <a:ea typeface="Plus Jakarta Sans"/>
                <a:cs typeface="Plus Jakarta Sans"/>
                <a:sym typeface="Plus Jakarta Sans"/>
              </a:rPr>
              <a:t>• </a:t>
            </a:r>
            <a:r>
              <a:rPr lang="en-US" sz="1575" b="1" i="0" u="none" strike="noStrike" cap="none">
                <a:solidFill>
                  <a:srgbClr val="B45309"/>
                </a:solidFill>
                <a:latin typeface="Plus Jakarta Sans"/>
                <a:ea typeface="Plus Jakarta Sans"/>
                <a:cs typeface="Plus Jakarta Sans"/>
                <a:sym typeface="Plus Jakarta Sans"/>
              </a:rPr>
              <a:t>The Religious Mask:</a:t>
            </a:r>
            <a:r>
              <a:rPr lang="en-US" sz="1575" b="0" i="0" u="none" strike="noStrike" cap="none">
                <a:solidFill>
                  <a:srgbClr val="1E293B"/>
                </a:solidFill>
                <a:latin typeface="Plus Jakarta Sans"/>
                <a:ea typeface="Plus Jakarta Sans"/>
                <a:cs typeface="Plus Jakarta Sans"/>
                <a:sym typeface="Plus Jakarta Sans"/>
              </a:rPr>
              <a:t> The "good Christian" persona hiding doubts, anger, and messy desires.</a:t>
            </a:r>
            <a:endParaRPr/>
          </a:p>
        </p:txBody>
      </p:sp>
      <p:sp>
        <p:nvSpPr>
          <p:cNvPr id="209" name="Google Shape;209;p19"/>
          <p:cNvSpPr txBox="1"/>
          <p:nvPr/>
        </p:nvSpPr>
        <p:spPr>
          <a:xfrm>
            <a:off x="495300" y="3758803"/>
            <a:ext cx="5219700" cy="579834"/>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575" b="0" i="0" u="none" strike="noStrike" cap="none">
                <a:solidFill>
                  <a:srgbClr val="1E293B"/>
                </a:solidFill>
                <a:latin typeface="Plus Jakarta Sans"/>
                <a:ea typeface="Plus Jakarta Sans"/>
                <a:cs typeface="Plus Jakarta Sans"/>
                <a:sym typeface="Plus Jakarta Sans"/>
              </a:rPr>
              <a:t>• </a:t>
            </a:r>
            <a:r>
              <a:rPr lang="en-US" sz="1575" b="1" i="0" u="none" strike="noStrike" cap="none">
                <a:solidFill>
                  <a:srgbClr val="B45309"/>
                </a:solidFill>
                <a:latin typeface="Plus Jakarta Sans"/>
                <a:ea typeface="Plus Jakarta Sans"/>
                <a:cs typeface="Plus Jakarta Sans"/>
                <a:sym typeface="Plus Jakarta Sans"/>
              </a:rPr>
              <a:t>The Real Self:</a:t>
            </a:r>
            <a:r>
              <a:rPr lang="en-US" sz="1575" b="0" i="0" u="none" strike="noStrike" cap="none">
                <a:solidFill>
                  <a:srgbClr val="1E293B"/>
                </a:solidFill>
                <a:latin typeface="Plus Jakarta Sans"/>
                <a:ea typeface="Plus Jakarta Sans"/>
                <a:cs typeface="Plus Jakarta Sans"/>
                <a:sym typeface="Plus Jakarta Sans"/>
              </a:rPr>
              <a:t> The hidden person beneath experiencing doubts, confusion, and despair.</a:t>
            </a:r>
            <a:endParaRPr/>
          </a:p>
        </p:txBody>
      </p:sp>
      <p:sp>
        <p:nvSpPr>
          <p:cNvPr id="210" name="Google Shape;210;p19"/>
          <p:cNvSpPr txBox="1"/>
          <p:nvPr/>
        </p:nvSpPr>
        <p:spPr>
          <a:xfrm>
            <a:off x="495300" y="4452937"/>
            <a:ext cx="5219700" cy="869751"/>
          </a:xfrm>
          <a:prstGeom prst="rect">
            <a:avLst/>
          </a:prstGeom>
          <a:noFill/>
          <a:ln>
            <a:noFill/>
          </a:ln>
        </p:spPr>
        <p:txBody>
          <a:bodyPr spcFirstLastPara="1" wrap="square" lIns="0" tIns="0" rIns="0" bIns="0" anchor="t" anchorCtr="0">
            <a:spAutoFit/>
          </a:bodyPr>
          <a:lstStyle/>
          <a:p>
            <a:pPr marL="0" marR="0" lvl="0" indent="0" algn="l" rtl="0">
              <a:lnSpc>
                <a:spcPct val="126833"/>
              </a:lnSpc>
              <a:spcBef>
                <a:spcPts val="0"/>
              </a:spcBef>
              <a:spcAft>
                <a:spcPts val="0"/>
              </a:spcAft>
              <a:buNone/>
            </a:pPr>
            <a:r>
              <a:rPr lang="en-US" sz="1575" b="1" i="0" u="none" strike="noStrike" cap="none">
                <a:solidFill>
                  <a:srgbClr val="B45309"/>
                </a:solidFill>
                <a:latin typeface="Plus Jakarta Sans"/>
                <a:ea typeface="Plus Jakarta Sans"/>
                <a:cs typeface="Plus Jakarta Sans"/>
                <a:sym typeface="Plus Jakarta Sans"/>
              </a:rPr>
              <a:t>"God cannot transform the person we are pretending to be; He can only meet us in our absolute reality."</a:t>
            </a:r>
            <a:br>
              <a:rPr lang="en-US" sz="1800" b="0" i="0" u="none" strike="noStrike" cap="none">
                <a:solidFill>
                  <a:schemeClr val="dk1"/>
                </a:solidFill>
                <a:latin typeface="Calibri"/>
                <a:ea typeface="Calibri"/>
                <a:cs typeface="Calibri"/>
                <a:sym typeface="Calibri"/>
              </a:rPr>
            </a:br>
            <a:r>
              <a:rPr lang="en-US" sz="1575" b="0" i="1" u="none" strike="noStrike" cap="none">
                <a:solidFill>
                  <a:srgbClr val="B45309"/>
                </a:solidFill>
                <a:latin typeface="Plus Jakarta Sans"/>
                <a:ea typeface="Plus Jakarta Sans"/>
                <a:cs typeface="Plus Jakarta Sans"/>
                <a:sym typeface="Plus Jakarta Sans"/>
              </a:rPr>
              <a:t>— Gerard W. Hughes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Shape 214"/>
        <p:cNvGrpSpPr/>
        <p:nvPr/>
      </p:nvGrpSpPr>
      <p:grpSpPr>
        <a:xfrm>
          <a:off x="0" y="0"/>
          <a:ext cx="0" cy="0"/>
          <a:chOff x="0" y="0"/>
          <a:chExt cx="0" cy="0"/>
        </a:xfrm>
      </p:grpSpPr>
      <p:pic>
        <p:nvPicPr>
          <p:cNvPr id="215" name="Google Shape;215;p20" descr="image.pn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6" name="Google Shape;216;p20"/>
          <p:cNvSpPr txBox="1"/>
          <p:nvPr/>
        </p:nvSpPr>
        <p:spPr>
          <a:xfrm>
            <a:off x="495300" y="381000"/>
            <a:ext cx="5480685" cy="416123"/>
          </a:xfrm>
          <a:prstGeom prst="rect">
            <a:avLst/>
          </a:prstGeom>
          <a:noFill/>
          <a:ln>
            <a:noFill/>
          </a:ln>
        </p:spPr>
        <p:txBody>
          <a:bodyPr spcFirstLastPara="1" wrap="square" lIns="0" tIns="0" rIns="0" bIns="0" anchor="t" anchorCtr="0">
            <a:spAutoFit/>
          </a:bodyPr>
          <a:lstStyle/>
          <a:p>
            <a:pPr marL="0" marR="0" lvl="0" indent="0" algn="l" rtl="0">
              <a:lnSpc>
                <a:spcPct val="114982"/>
              </a:lnSpc>
              <a:spcBef>
                <a:spcPts val="0"/>
              </a:spcBef>
              <a:spcAft>
                <a:spcPts val="0"/>
              </a:spcAft>
              <a:buNone/>
            </a:pPr>
            <a:r>
              <a:rPr lang="en-US" sz="2850" b="1" i="0" u="none" strike="noStrike" cap="none">
                <a:solidFill>
                  <a:srgbClr val="0F172A"/>
                </a:solidFill>
                <a:latin typeface="Cinzel"/>
                <a:ea typeface="Cinzel"/>
                <a:cs typeface="Cinzel"/>
                <a:sym typeface="Cinzel"/>
              </a:rPr>
              <a:t>The God of Surprises</a:t>
            </a:r>
            <a:endParaRPr/>
          </a:p>
        </p:txBody>
      </p:sp>
      <p:pic>
        <p:nvPicPr>
          <p:cNvPr id="217" name="Google Shape;217;p20" descr="image.png"/>
          <p:cNvPicPr preferRelativeResize="0"/>
          <p:nvPr/>
        </p:nvPicPr>
        <p:blipFill rotWithShape="1">
          <a:blip r:embed="rId4">
            <a:alphaModFix/>
          </a:blip>
          <a:srcRect/>
          <a:stretch/>
        </p:blipFill>
        <p:spPr>
          <a:xfrm>
            <a:off x="6096000" y="0"/>
            <a:ext cx="6096000" cy="6858000"/>
          </a:xfrm>
          <a:prstGeom prst="rect">
            <a:avLst/>
          </a:prstGeom>
          <a:noFill/>
          <a:ln>
            <a:noFill/>
          </a:ln>
        </p:spPr>
      </p:pic>
      <p:sp>
        <p:nvSpPr>
          <p:cNvPr id="218" name="Google Shape;218;p20"/>
          <p:cNvSpPr txBox="1"/>
          <p:nvPr/>
        </p:nvSpPr>
        <p:spPr>
          <a:xfrm>
            <a:off x="495300" y="1834008"/>
            <a:ext cx="5480685" cy="285750"/>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None/>
            </a:pPr>
            <a:r>
              <a:rPr lang="en-US" sz="1800" b="1" i="0" u="none" strike="noStrike" cap="none">
                <a:solidFill>
                  <a:srgbClr val="0F172A"/>
                </a:solidFill>
                <a:latin typeface="Plus Jakarta Sans"/>
                <a:ea typeface="Plus Jakarta Sans"/>
                <a:cs typeface="Plus Jakarta Sans"/>
                <a:sym typeface="Plus Jakarta Sans"/>
              </a:rPr>
              <a:t>Meeting Reality</a:t>
            </a:r>
            <a:endParaRPr/>
          </a:p>
        </p:txBody>
      </p:sp>
      <p:sp>
        <p:nvSpPr>
          <p:cNvPr id="219" name="Google Shape;219;p20"/>
          <p:cNvSpPr txBox="1"/>
          <p:nvPr/>
        </p:nvSpPr>
        <p:spPr>
          <a:xfrm>
            <a:off x="495300" y="2195958"/>
            <a:ext cx="5219700" cy="579834"/>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575" b="0" i="0" u="none" strike="noStrike" cap="none">
                <a:solidFill>
                  <a:srgbClr val="1E293B"/>
                </a:solidFill>
                <a:latin typeface="Plus Jakarta Sans"/>
                <a:ea typeface="Plus Jakarta Sans"/>
                <a:cs typeface="Plus Jakarta Sans"/>
                <a:sym typeface="Plus Jakarta Sans"/>
              </a:rPr>
              <a:t>Rejecting false caricatures clears toxic weeds so genuine faith takes root in our lives.</a:t>
            </a:r>
            <a:endParaRPr/>
          </a:p>
        </p:txBody>
      </p:sp>
      <p:sp>
        <p:nvSpPr>
          <p:cNvPr id="220" name="Google Shape;220;p20"/>
          <p:cNvSpPr txBox="1"/>
          <p:nvPr/>
        </p:nvSpPr>
        <p:spPr>
          <a:xfrm>
            <a:off x="495300" y="2890093"/>
            <a:ext cx="5219700" cy="579834"/>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575" b="0" i="0" u="none" strike="noStrike" cap="none">
                <a:solidFill>
                  <a:srgbClr val="1E293B"/>
                </a:solidFill>
                <a:latin typeface="Plus Jakarta Sans"/>
                <a:ea typeface="Plus Jakarta Sans"/>
                <a:cs typeface="Plus Jakarta Sans"/>
                <a:sym typeface="Plus Jakarta Sans"/>
              </a:rPr>
              <a:t>• </a:t>
            </a:r>
            <a:r>
              <a:rPr lang="en-US" sz="1575" b="1" i="0" u="none" strike="noStrike" cap="none">
                <a:solidFill>
                  <a:srgbClr val="B45309"/>
                </a:solidFill>
                <a:latin typeface="Plus Jakarta Sans"/>
                <a:ea typeface="Plus Jakarta Sans"/>
                <a:cs typeface="Plus Jakarta Sans"/>
                <a:sym typeface="Plus Jakarta Sans"/>
              </a:rPr>
              <a:t>Found in Weakness:</a:t>
            </a:r>
            <a:r>
              <a:rPr lang="en-US" sz="1575" b="0" i="0" u="none" strike="noStrike" cap="none">
                <a:solidFill>
                  <a:srgbClr val="1E293B"/>
                </a:solidFill>
                <a:latin typeface="Plus Jakarta Sans"/>
                <a:ea typeface="Plus Jakarta Sans"/>
                <a:cs typeface="Plus Jakarta Sans"/>
                <a:sym typeface="Plus Jakarta Sans"/>
              </a:rPr>
              <a:t> Revealed in failures and clay-jar humanity, not perfection.</a:t>
            </a:r>
            <a:endParaRPr/>
          </a:p>
        </p:txBody>
      </p:sp>
      <p:sp>
        <p:nvSpPr>
          <p:cNvPr id="221" name="Google Shape;221;p20"/>
          <p:cNvSpPr txBox="1"/>
          <p:nvPr/>
        </p:nvSpPr>
        <p:spPr>
          <a:xfrm>
            <a:off x="495300" y="3584227"/>
            <a:ext cx="5219700" cy="579834"/>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575" b="0" i="0" u="none" strike="noStrike" cap="none">
                <a:solidFill>
                  <a:srgbClr val="1E293B"/>
                </a:solidFill>
                <a:latin typeface="Plus Jakarta Sans"/>
                <a:ea typeface="Plus Jakarta Sans"/>
                <a:cs typeface="Plus Jakarta Sans"/>
                <a:sym typeface="Plus Jakarta Sans"/>
              </a:rPr>
              <a:t>• </a:t>
            </a:r>
            <a:r>
              <a:rPr lang="en-US" sz="1575" b="1" i="0" u="none" strike="noStrike" cap="none">
                <a:solidFill>
                  <a:srgbClr val="B45309"/>
                </a:solidFill>
                <a:latin typeface="Plus Jakarta Sans"/>
                <a:ea typeface="Plus Jakarta Sans"/>
                <a:cs typeface="Plus Jakarta Sans"/>
                <a:sym typeface="Plus Jakarta Sans"/>
              </a:rPr>
              <a:t>Found in Honesty:</a:t>
            </a:r>
            <a:r>
              <a:rPr lang="en-US" sz="1575" b="0" i="0" u="none" strike="noStrike" cap="none">
                <a:solidFill>
                  <a:srgbClr val="1E293B"/>
                </a:solidFill>
                <a:latin typeface="Plus Jakarta Sans"/>
                <a:ea typeface="Plus Jakarta Sans"/>
                <a:cs typeface="Plus Jakarta Sans"/>
                <a:sym typeface="Plus Jakarta Sans"/>
              </a:rPr>
              <a:t> Prefers an angry cry of protest over hollow, polished piety.</a:t>
            </a:r>
            <a:endParaRPr/>
          </a:p>
        </p:txBody>
      </p:sp>
      <p:sp>
        <p:nvSpPr>
          <p:cNvPr id="222" name="Google Shape;222;p20"/>
          <p:cNvSpPr txBox="1"/>
          <p:nvPr/>
        </p:nvSpPr>
        <p:spPr>
          <a:xfrm>
            <a:off x="495300" y="4278362"/>
            <a:ext cx="5219700" cy="579834"/>
          </a:xfrm>
          <a:prstGeom prst="rect">
            <a:avLst/>
          </a:prstGeom>
          <a:noFill/>
          <a:ln>
            <a:noFill/>
          </a:ln>
        </p:spPr>
        <p:txBody>
          <a:bodyPr spcFirstLastPara="1" wrap="square" lIns="0" tIns="0" rIns="0" bIns="0" anchor="t" anchorCtr="0">
            <a:spAutoFit/>
          </a:bodyPr>
          <a:lstStyle/>
          <a:p>
            <a:pPr marL="0" marR="0" lvl="0" indent="0" algn="l" rtl="0">
              <a:lnSpc>
                <a:spcPct val="144952"/>
              </a:lnSpc>
              <a:spcBef>
                <a:spcPts val="0"/>
              </a:spcBef>
              <a:spcAft>
                <a:spcPts val="0"/>
              </a:spcAft>
              <a:buNone/>
            </a:pPr>
            <a:r>
              <a:rPr lang="en-US" sz="1575" b="0" i="0" u="none" strike="noStrike" cap="none">
                <a:solidFill>
                  <a:srgbClr val="1E293B"/>
                </a:solidFill>
                <a:latin typeface="Plus Jakarta Sans"/>
                <a:ea typeface="Plus Jakarta Sans"/>
                <a:cs typeface="Plus Jakarta Sans"/>
                <a:sym typeface="Plus Jakarta Sans"/>
              </a:rPr>
              <a:t>• </a:t>
            </a:r>
            <a:r>
              <a:rPr lang="en-US" sz="1575" b="1" i="0" u="none" strike="noStrike" cap="none">
                <a:solidFill>
                  <a:srgbClr val="B45309"/>
                </a:solidFill>
                <a:latin typeface="Plus Jakarta Sans"/>
                <a:ea typeface="Plus Jakarta Sans"/>
                <a:cs typeface="Plus Jakarta Sans"/>
                <a:sym typeface="Plus Jakarta Sans"/>
              </a:rPr>
              <a:t>Found in Desires:</a:t>
            </a:r>
            <a:r>
              <a:rPr lang="en-US" sz="1575" b="0" i="0" u="none" strike="noStrike" cap="none">
                <a:solidFill>
                  <a:srgbClr val="1E293B"/>
                </a:solidFill>
                <a:latin typeface="Plus Jakarta Sans"/>
                <a:ea typeface="Plus Jakarta Sans"/>
                <a:cs typeface="Plus Jakarta Sans"/>
                <a:sym typeface="Plus Jakarta Sans"/>
              </a:rPr>
              <a:t> Authentic longings draw us back home to Him.</a:t>
            </a:r>
            <a:endParaRPr/>
          </a:p>
        </p:txBody>
      </p:sp>
      <p:sp>
        <p:nvSpPr>
          <p:cNvPr id="223" name="Google Shape;223;p20"/>
          <p:cNvSpPr txBox="1"/>
          <p:nvPr/>
        </p:nvSpPr>
        <p:spPr>
          <a:xfrm>
            <a:off x="495300" y="4972496"/>
            <a:ext cx="5219700" cy="524767"/>
          </a:xfrm>
          <a:prstGeom prst="rect">
            <a:avLst/>
          </a:prstGeom>
          <a:noFill/>
          <a:ln>
            <a:noFill/>
          </a:ln>
        </p:spPr>
        <p:txBody>
          <a:bodyPr spcFirstLastPara="1" wrap="square" lIns="0" tIns="0" rIns="0" bIns="0" anchor="t" anchorCtr="0">
            <a:spAutoFit/>
          </a:bodyPr>
          <a:lstStyle/>
          <a:p>
            <a:pPr marL="0" marR="0" lvl="0" indent="0" algn="l" rtl="0">
              <a:lnSpc>
                <a:spcPct val="144982"/>
              </a:lnSpc>
              <a:spcBef>
                <a:spcPts val="0"/>
              </a:spcBef>
              <a:spcAft>
                <a:spcPts val="0"/>
              </a:spcAft>
              <a:buNone/>
            </a:pPr>
            <a:r>
              <a:rPr lang="en-US" sz="1425" b="0" i="1" u="none" strike="noStrike" cap="none">
                <a:solidFill>
                  <a:srgbClr val="1E293B"/>
                </a:solidFill>
                <a:latin typeface="Plus Jakarta Sans"/>
                <a:ea typeface="Plus Jakarta Sans"/>
                <a:cs typeface="Plus Jakarta Sans"/>
                <a:sym typeface="Plus Jakarta Sans"/>
              </a:rPr>
              <a:t>"Faith is the open-ended willingness to let God be who He 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Shape 227"/>
        <p:cNvGrpSpPr/>
        <p:nvPr/>
      </p:nvGrpSpPr>
      <p:grpSpPr>
        <a:xfrm>
          <a:off x="0" y="0"/>
          <a:ext cx="0" cy="0"/>
          <a:chOff x="0" y="0"/>
          <a:chExt cx="0" cy="0"/>
        </a:xfrm>
      </p:grpSpPr>
      <p:pic>
        <p:nvPicPr>
          <p:cNvPr id="228" name="Google Shape;228;p21"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29" name="Google Shape;229;p21" descr="image.png"/>
          <p:cNvPicPr preferRelativeResize="0"/>
          <p:nvPr/>
        </p:nvPicPr>
        <p:blipFill rotWithShape="1">
          <a:blip r:embed="rId4">
            <a:alphaModFix/>
          </a:blip>
          <a:srcRect/>
          <a:stretch/>
        </p:blipFill>
        <p:spPr>
          <a:xfrm>
            <a:off x="495300" y="2336601"/>
            <a:ext cx="11201400" cy="1309985"/>
          </a:xfrm>
          <a:prstGeom prst="rect">
            <a:avLst/>
          </a:prstGeom>
          <a:noFill/>
          <a:ln>
            <a:noFill/>
          </a:ln>
        </p:spPr>
      </p:pic>
      <p:pic>
        <p:nvPicPr>
          <p:cNvPr id="230" name="Google Shape;230;p21" descr="image.png"/>
          <p:cNvPicPr preferRelativeResize="0"/>
          <p:nvPr/>
        </p:nvPicPr>
        <p:blipFill rotWithShape="1">
          <a:blip r:embed="rId5">
            <a:alphaModFix/>
          </a:blip>
          <a:srcRect/>
          <a:stretch/>
        </p:blipFill>
        <p:spPr>
          <a:xfrm>
            <a:off x="495300" y="3798986"/>
            <a:ext cx="11201400" cy="1309985"/>
          </a:xfrm>
          <a:prstGeom prst="rect">
            <a:avLst/>
          </a:prstGeom>
          <a:noFill/>
          <a:ln>
            <a:noFill/>
          </a:ln>
        </p:spPr>
      </p:pic>
      <p:sp>
        <p:nvSpPr>
          <p:cNvPr id="231" name="Google Shape;231;p21"/>
          <p:cNvSpPr txBox="1"/>
          <p:nvPr/>
        </p:nvSpPr>
        <p:spPr>
          <a:xfrm>
            <a:off x="800100" y="2546151"/>
            <a:ext cx="11181397" cy="273843"/>
          </a:xfrm>
          <a:prstGeom prst="rect">
            <a:avLst/>
          </a:prstGeom>
          <a:noFill/>
          <a:ln>
            <a:noFill/>
          </a:ln>
        </p:spPr>
        <p:txBody>
          <a:bodyPr spcFirstLastPara="1" wrap="square" lIns="0" tIns="0" rIns="0" bIns="0" anchor="t" anchorCtr="0">
            <a:spAutoFit/>
          </a:bodyPr>
          <a:lstStyle/>
          <a:p>
            <a:pPr marL="0" marR="0" lvl="0" indent="0" algn="l" rtl="0">
              <a:lnSpc>
                <a:spcPct val="124985"/>
              </a:lnSpc>
              <a:spcBef>
                <a:spcPts val="0"/>
              </a:spcBef>
              <a:spcAft>
                <a:spcPts val="0"/>
              </a:spcAft>
              <a:buNone/>
            </a:pPr>
            <a:r>
              <a:rPr lang="en-US" sz="1725" b="1" i="0" u="none" strike="noStrike" cap="none">
                <a:solidFill>
                  <a:srgbClr val="B45309"/>
                </a:solidFill>
                <a:latin typeface="Plus Jakarta Sans"/>
                <a:ea typeface="Plus Jakarta Sans"/>
                <a:cs typeface="Plus Jakarta Sans"/>
                <a:sym typeface="Plus Jakarta Sans"/>
              </a:rPr>
              <a:t>Question 1: False Caricatures in Daily Life</a:t>
            </a:r>
            <a:endParaRPr/>
          </a:p>
        </p:txBody>
      </p:sp>
      <p:sp>
        <p:nvSpPr>
          <p:cNvPr id="232" name="Google Shape;232;p21"/>
          <p:cNvSpPr txBox="1"/>
          <p:nvPr/>
        </p:nvSpPr>
        <p:spPr>
          <a:xfrm>
            <a:off x="800100" y="2877145"/>
            <a:ext cx="10648950" cy="559891"/>
          </a:xfrm>
          <a:prstGeom prst="rect">
            <a:avLst/>
          </a:prstGeom>
          <a:noFill/>
          <a:ln>
            <a:noFill/>
          </a:ln>
        </p:spPr>
        <p:txBody>
          <a:bodyPr spcFirstLastPara="1" wrap="square" lIns="0" tIns="0" rIns="0" bIns="0" anchor="t" anchorCtr="0">
            <a:spAutoFit/>
          </a:bodyPr>
          <a:lstStyle/>
          <a:p>
            <a:pPr marL="0" marR="0" lvl="0" indent="0" algn="l" rtl="0">
              <a:lnSpc>
                <a:spcPct val="139936"/>
              </a:lnSpc>
              <a:spcBef>
                <a:spcPts val="0"/>
              </a:spcBef>
              <a:spcAft>
                <a:spcPts val="0"/>
              </a:spcAft>
              <a:buNone/>
            </a:pPr>
            <a:r>
              <a:rPr lang="en-US" sz="1575" b="0" i="0" u="none" strike="noStrike" cap="none">
                <a:solidFill>
                  <a:srgbClr val="0F172A"/>
                </a:solidFill>
                <a:latin typeface="Plus Jakarta Sans SemiBold"/>
                <a:ea typeface="Plus Jakarta Sans SemiBold"/>
                <a:cs typeface="Plus Jakarta Sans SemiBold"/>
                <a:sym typeface="Plus Jakarta Sans SemiBold"/>
              </a:rPr>
              <a:t>Which of the four false caricatures of God (Policeman, Examiner, Grandfather, Insurance Agent) do you catch yourself slipping back into most easily when life becomes difficult, stressful, or chaotic?</a:t>
            </a:r>
            <a:endParaRPr/>
          </a:p>
        </p:txBody>
      </p:sp>
      <p:sp>
        <p:nvSpPr>
          <p:cNvPr id="233" name="Google Shape;233;p21"/>
          <p:cNvSpPr txBox="1"/>
          <p:nvPr/>
        </p:nvSpPr>
        <p:spPr>
          <a:xfrm>
            <a:off x="800100" y="4008536"/>
            <a:ext cx="11181397" cy="273843"/>
          </a:xfrm>
          <a:prstGeom prst="rect">
            <a:avLst/>
          </a:prstGeom>
          <a:noFill/>
          <a:ln>
            <a:noFill/>
          </a:ln>
        </p:spPr>
        <p:txBody>
          <a:bodyPr spcFirstLastPara="1" wrap="square" lIns="0" tIns="0" rIns="0" bIns="0" anchor="t" anchorCtr="0">
            <a:spAutoFit/>
          </a:bodyPr>
          <a:lstStyle/>
          <a:p>
            <a:pPr marL="0" marR="0" lvl="0" indent="0" algn="l" rtl="0">
              <a:lnSpc>
                <a:spcPct val="124985"/>
              </a:lnSpc>
              <a:spcBef>
                <a:spcPts val="0"/>
              </a:spcBef>
              <a:spcAft>
                <a:spcPts val="0"/>
              </a:spcAft>
              <a:buNone/>
            </a:pPr>
            <a:r>
              <a:rPr lang="en-US" sz="1725" b="1" i="0" u="none" strike="noStrike" cap="none">
                <a:solidFill>
                  <a:srgbClr val="B45309"/>
                </a:solidFill>
                <a:latin typeface="Plus Jakarta Sans"/>
                <a:ea typeface="Plus Jakarta Sans"/>
                <a:cs typeface="Plus Jakarta Sans"/>
                <a:sym typeface="Plus Jakarta Sans"/>
              </a:rPr>
              <a:t>Question 2: The Mask &amp; The Real Self</a:t>
            </a:r>
            <a:endParaRPr/>
          </a:p>
        </p:txBody>
      </p:sp>
      <p:sp>
        <p:nvSpPr>
          <p:cNvPr id="234" name="Google Shape;234;p21"/>
          <p:cNvSpPr txBox="1"/>
          <p:nvPr/>
        </p:nvSpPr>
        <p:spPr>
          <a:xfrm>
            <a:off x="800100" y="4339530"/>
            <a:ext cx="10648950" cy="559891"/>
          </a:xfrm>
          <a:prstGeom prst="rect">
            <a:avLst/>
          </a:prstGeom>
          <a:noFill/>
          <a:ln>
            <a:noFill/>
          </a:ln>
        </p:spPr>
        <p:txBody>
          <a:bodyPr spcFirstLastPara="1" wrap="square" lIns="0" tIns="0" rIns="0" bIns="0" anchor="t" anchorCtr="0">
            <a:spAutoFit/>
          </a:bodyPr>
          <a:lstStyle/>
          <a:p>
            <a:pPr marL="0" marR="0" lvl="0" indent="0" algn="l" rtl="0">
              <a:lnSpc>
                <a:spcPct val="139936"/>
              </a:lnSpc>
              <a:spcBef>
                <a:spcPts val="0"/>
              </a:spcBef>
              <a:spcAft>
                <a:spcPts val="0"/>
              </a:spcAft>
              <a:buNone/>
            </a:pPr>
            <a:r>
              <a:rPr lang="en-US" sz="1575" b="0" i="0" u="none" strike="noStrike" cap="none">
                <a:solidFill>
                  <a:srgbClr val="0F172A"/>
                </a:solidFill>
                <a:latin typeface="Plus Jakarta Sans SemiBold"/>
                <a:ea typeface="Plus Jakarta Sans SemiBold"/>
                <a:cs typeface="Plus Jakarta Sans SemiBold"/>
                <a:sym typeface="Plus Jakarta Sans SemiBold"/>
              </a:rPr>
              <a:t>Looking at the split between the 'Religious Mask' and the 'Real Self', why do you think we find it so threatening to reveal our raw, unfiltered doubts, anger, and feelings within religious communities?</a:t>
            </a:r>
            <a:endParaRPr/>
          </a:p>
        </p:txBody>
      </p:sp>
      <p:sp>
        <p:nvSpPr>
          <p:cNvPr id="235" name="Google Shape;235;p21"/>
          <p:cNvSpPr txBox="1"/>
          <p:nvPr/>
        </p:nvSpPr>
        <p:spPr>
          <a:xfrm>
            <a:off x="495300" y="381000"/>
            <a:ext cx="11696700" cy="416123"/>
          </a:xfrm>
          <a:prstGeom prst="rect">
            <a:avLst/>
          </a:prstGeom>
          <a:noFill/>
          <a:ln>
            <a:noFill/>
          </a:ln>
        </p:spPr>
        <p:txBody>
          <a:bodyPr spcFirstLastPara="1" wrap="square" lIns="0" tIns="0" rIns="0" bIns="0" anchor="t" anchorCtr="0">
            <a:spAutoFit/>
          </a:bodyPr>
          <a:lstStyle/>
          <a:p>
            <a:pPr marL="0" marR="0" lvl="0" indent="0" algn="l" rtl="0">
              <a:lnSpc>
                <a:spcPct val="114982"/>
              </a:lnSpc>
              <a:spcBef>
                <a:spcPts val="0"/>
              </a:spcBef>
              <a:spcAft>
                <a:spcPts val="0"/>
              </a:spcAft>
              <a:buNone/>
            </a:pPr>
            <a:r>
              <a:rPr lang="en-US" sz="2850" b="1" i="0" u="none" strike="noStrike" cap="none">
                <a:solidFill>
                  <a:srgbClr val="0F172A"/>
                </a:solidFill>
                <a:latin typeface="Cinzel"/>
                <a:ea typeface="Cinzel"/>
                <a:cs typeface="Cinzel"/>
                <a:sym typeface="Cinzel"/>
              </a:rPr>
              <a:t>Group Discussion: Part 1 (Hughes)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1833</Words>
  <Application>Microsoft Office PowerPoint</Application>
  <PresentationFormat>Widescreen</PresentationFormat>
  <Paragraphs>173</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Plus Jakarta Sans SemiBold</vt:lpstr>
      <vt:lpstr>Plus Jakarta Sans ExtraBold</vt:lpstr>
      <vt:lpstr>Calibri</vt:lpstr>
      <vt:lpstr>Arial</vt:lpstr>
      <vt:lpstr>Cinzel</vt:lpstr>
      <vt:lpstr>Plus Jakarta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HP</dc:creator>
  <cp:lastModifiedBy>Simon Tillotson</cp:lastModifiedBy>
  <cp:revision>1</cp:revision>
  <dcterms:modified xsi:type="dcterms:W3CDTF">2026-07-22T12:24:11Z</dcterms:modified>
</cp:coreProperties>
</file>